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11"/>
  </p:notesMasterIdLst>
  <p:sldIdLst>
    <p:sldId id="256" r:id="rId2"/>
    <p:sldId id="260" r:id="rId3"/>
    <p:sldId id="261" r:id="rId4"/>
    <p:sldId id="263" r:id="rId5"/>
    <p:sldId id="264" r:id="rId6"/>
    <p:sldId id="265" r:id="rId7"/>
    <p:sldId id="266" r:id="rId8"/>
    <p:sldId id="267" r:id="rId9"/>
    <p:sldId id="262" r:id="rId10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4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/>
    <p:restoredTop sz="94694"/>
  </p:normalViewPr>
  <p:slideViewPr>
    <p:cSldViewPr snapToGrid="0">
      <p:cViewPr varScale="1">
        <p:scale>
          <a:sx n="64" d="100"/>
          <a:sy n="64" d="100"/>
        </p:scale>
        <p:origin x="106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D3562-DFDF-744D-ACBA-FB3DFFDCA01D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638C3-3C1E-244D-A708-AEC8CC8754B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26585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1pPr>
    <a:lvl2pPr marL="226314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2pPr>
    <a:lvl3pPr marL="452628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3pPr>
    <a:lvl4pPr marL="678942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4pPr>
    <a:lvl5pPr marL="905256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5pPr>
    <a:lvl6pPr marL="1131570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6pPr>
    <a:lvl7pPr marL="1357884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7pPr>
    <a:lvl8pPr marL="1584198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8pPr>
    <a:lvl9pPr marL="1810512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1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059554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2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004103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3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16560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9E630-A291-FB00-1FC1-0FE1EC1F6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0C54CA2E-DABC-ACFB-BF66-80E3CE455F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2976F3EF-1420-6A83-1387-06D713984F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7FB5355-96FD-40DB-FADB-6DF739466C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4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21864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9F70E-46B6-353D-589A-C6B01446B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802CCFE0-F480-1B1D-9317-E82E4A9BA0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D9DBABC8-7D03-A77C-DEA4-B1FA4E09BA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786AEBE-5C02-E690-7722-6E669630A7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5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604573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3265B-26A8-88B8-3255-B07B3B91D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A10F5F3A-BE64-F893-1ABF-A9424DFE90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64DA82D4-2F08-06DB-2F19-C43FB710D0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A0EC20F-4CAC-6D7F-6EDB-FD5D08A25C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6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080354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46001-EC45-BCF6-B861-1FEE608705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8C10F022-E089-F6E6-7806-AB72770FB4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D191ECE1-4CB2-3C35-486F-26916F50D7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6641817-EA18-5F54-1A84-5A70559538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7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993338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5EB5E-B17A-2678-578E-7165BAB3CD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>
            <a:extLst>
              <a:ext uri="{FF2B5EF4-FFF2-40B4-BE49-F238E27FC236}">
                <a16:creationId xmlns:a16="http://schemas.microsoft.com/office/drawing/2014/main" id="{D5B3F8A9-308C-A9B2-34C2-83718E3707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A8402E05-3D74-9753-03D2-039BD9203A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BA8C627-7887-B304-9CCF-BB4F327905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8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927677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B638C3-3C1E-244D-A708-AEC8CC8754B8}" type="slidenum">
              <a:rPr kumimoji="1" lang="zh-TW" altLang="en-US" smtClean="0"/>
              <a:t>9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31197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1637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37577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67528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3066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577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070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35004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470364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54295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07844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071926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4678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9475072"/>
              </p:ext>
            </p:extLst>
          </p:nvPr>
        </p:nvGraphicFramePr>
        <p:xfrm>
          <a:off x="483577" y="1084148"/>
          <a:ext cx="5890846" cy="7952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10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38512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38512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385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38512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工資和福利（佔比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2714091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分為基礎計算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。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 計算方式為：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基本分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＋級距加分＝得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本項最高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分，加分後逾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分者，以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分計算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若未達評選指標最低標準，則以基本分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計分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在評比資料採計期間內，該單位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全時勞工勞退提繳工資中位數最高月份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，以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114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年勞工退休金月提繳分級表為加分標準，每高於第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28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級月提繳工資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萬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3,300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元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一級，即加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(66,800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元以上滿分，</a:t>
                      </a:r>
                      <a:r>
                        <a:rPr lang="zh-TW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未達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33,300</a:t>
                      </a:r>
                      <a:r>
                        <a:rPr lang="zh-TW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元者以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分計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))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僅全時勞工薪資列入計算基準。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  <a:tr h="3556999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我司於資料採計期間，公司全時員工的勞退提繳中位數落在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級，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得分：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須檢附佐證資料。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491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897696"/>
              </p:ext>
            </p:extLst>
          </p:nvPr>
        </p:nvGraphicFramePr>
        <p:xfrm>
          <a:off x="487847" y="1094876"/>
          <a:ext cx="5882305" cy="79530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696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40269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40269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4026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40269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工時與休假（佔比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3292251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分為基礎計算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計算公式為：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40+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工時得分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+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給假得分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=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得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本項最高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分，加分後逾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分者，以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分計算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若未達評選指標最低標準，則以基本分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計分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工時：以勞動基準法所定全時員工每週正常工時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小時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為基本標準，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每少於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小時加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分，至多加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給假：以勞動法令所定假別天數為基礎，由事業單位檢附證明是否有優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於法令給予員工例假、休息日、國定假日、特別休假、婚假、喪假、普</a:t>
                      </a: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通傷病假、事假、公假，凡事業單位優於法令多提供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天假或優於法令</a:t>
                      </a: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給予工資者，則加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每項假別最高加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</a:t>
                      </a:r>
                      <a:r>
                        <a:rPr lang="zh-TW" altLang="en-US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本項假別應適用該單位全</a:t>
                      </a:r>
                      <a:r>
                        <a:rPr lang="zh-TW" altLang="en-US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endParaRPr lang="en-US" altLang="zh-TW" sz="1400" b="0" u="sng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zh-TW" altLang="en-US" sz="1400" b="0" u="none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體勞工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如：工會成員會務假不適用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。</a:t>
                      </a:r>
                      <a:endParaRPr lang="en-US" altLang="zh-TW" sz="1400" b="0" u="sng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  <a:tr h="2876292"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一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我司於資料採計期間，所有員工每週平均工時為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小時。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二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我司於每年提供所有員工優於勞動基準法定義假別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例假：多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休息日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：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國定假日：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特別休假：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婚假：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日。喪假：多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普通傷病假：多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日。事假：多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日。公假：多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得分：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須檢附佐證資料。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9558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211970"/>
              </p:ext>
            </p:extLst>
          </p:nvPr>
        </p:nvGraphicFramePr>
        <p:xfrm>
          <a:off x="432375" y="1036320"/>
          <a:ext cx="5993250" cy="783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1507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471743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60208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60208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602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60208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65%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3394795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一、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性別平等：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分為基礎計算。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◆計算公式為：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40+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給假得分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哺集乳時間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減少工時得分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＝得分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本項最高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分，加分後逾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分者，以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分計算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若未達評選指標最低標準，則以基本分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計分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給假：以性別平等工作法所定假別天數為基礎，由事業單位檢附證明是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否有優於法令給予員工生理假、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流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產假、產檢假、陪產檢及陪產假、家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庭照顧假、育嬰留職停薪，凡事業單位優於法令多提供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天假或優於法令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給予工資者，則加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分，每項假別最高加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哺集乳時間：以性別平等工作法所定員工子女未滿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歲，員工須親自哺集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乳者，每日應另給哺集乳時間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60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分鐘為基礎，凡事業單位優於法令多提</a:t>
                      </a: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供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分鐘，則加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3.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減少工時時間：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以性別平等工作法所定雇用30人以上之單位員工，子女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未滿3歲前得向單位請求每日減少工時1小時，凡事業單位優於法令減少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10分鐘或減少工時期間給予工資，則加1分。</a:t>
                      </a:r>
                      <a:endParaRPr lang="zh-TW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  <a:tr h="2288673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一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我司於每年提供所有員工優於性別平等工作法定義假別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生理假：多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流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產假：多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日。陪產檢及陪產假：多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產檢假：多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日。家庭照顧假：多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育嬰留職停薪：多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二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我司每日提供哺集乳時間優於法令：多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分鐘。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三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我司優於法令提供減少工時：每日減少工時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分鐘。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得分：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須檢附佐證資料。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895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598DB2-7B9F-31B9-B9A0-B9294C012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F8FC3464-A615-3E34-B6D9-CED70DF4FB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245216"/>
              </p:ext>
            </p:extLst>
          </p:nvPr>
        </p:nvGraphicFramePr>
        <p:xfrm>
          <a:off x="280642" y="800255"/>
          <a:ext cx="6296715" cy="8980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854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69816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6393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6393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639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6393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65%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4875862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二、性騷擾防治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：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35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凡參與評選之事業單位應提供「工作場所性騷擾防治措施、申訴及懲戒規範」及公開揭示證明，且內容經評審委員審閱確認無違反或逾越法令規定。若未檢附，本項以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0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分計算。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35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若事業單位有提供前開佐證資料</a:t>
                      </a:r>
                      <a:r>
                        <a:rPr lang="zh-TW" altLang="en-US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則本項</a:t>
                      </a:r>
                      <a:r>
                        <a:rPr lang="zh-TW" altLang="en-US" sz="135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以</a:t>
                      </a: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35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分為基礎計算。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35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◆計算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公式為</a:t>
                      </a:r>
                      <a:r>
                        <a:rPr lang="zh-TW" altLang="en-US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：</a:t>
                      </a: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40+</a:t>
                      </a:r>
                      <a:r>
                        <a:rPr lang="zh-TW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性騷擾防治得分</a:t>
                      </a: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+</a:t>
                      </a:r>
                      <a:r>
                        <a:rPr lang="zh-TW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性騷擾事件處理得分</a:t>
                      </a:r>
                      <a:r>
                        <a:rPr lang="zh-TW" altLang="en-US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＝總分</a:t>
                      </a:r>
                      <a:endParaRPr lang="en-US" altLang="zh-TW" sz="135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總分為</a:t>
                      </a: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分，加分後逾</a:t>
                      </a: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分者，以</a:t>
                      </a: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分計算</a:t>
                      </a:r>
                      <a:r>
                        <a:rPr lang="en-US" altLang="zh-TW" sz="135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若未達評選指標最低標準，則以基本分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計分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性騷擾防治：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教育訓練：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本項最高加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 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A.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針對申訴處理小組成員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主管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辦理職場性騷擾防治訓練，每辦理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次教育訓練加</a:t>
                      </a:r>
                      <a:endParaRPr lang="en-US" altLang="zh-TW" sz="135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2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B.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針對非申訴處理小組成員之主管、員工辦理職場性騷擾防治訓練，每辦理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</a:t>
                      </a:r>
                      <a:endParaRPr lang="en-US" altLang="zh-TW" sz="135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教育訓練加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無性騷擾事件發生：資料採計期間，查勞動部職場性騷擾案件通報系統、本</a:t>
                      </a:r>
                      <a:endParaRPr lang="en-US" altLang="zh-TW" sz="135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局無該事業單位通報申訴之案件者可得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20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經通報性騷擾事件發生者，視</a:t>
                      </a:r>
                      <a:endParaRPr lang="en-US" altLang="zh-TW" sz="135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處理該事件程序完整程度酌予給分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。</a:t>
                      </a:r>
                      <a:endParaRPr lang="en-US" altLang="zh-TW" sz="135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性騷擾事件處理：於資料採計期間，查勞動部職場性騷擾案件通報系統有該事業單位通報申訴之案件。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事業單位接獲被害人申訴或知悉性騷擾情形後，提供被害人轉介服務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諸如心理</a:t>
                      </a:r>
                      <a:endParaRPr lang="en-US" altLang="zh-TW" sz="135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諮商、法律諮詢等，不限於被害人是否實際使用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，每轉介相關資源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加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分，本項最高加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9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於法定期間內完成性騷擾事件調查報告者可得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調查報告依據工作場所性騷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擾防制措施準則規定完整程度斟酌給分</a:t>
                      </a:r>
                      <a:r>
                        <a:rPr lang="en-US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35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。</a:t>
                      </a:r>
                      <a:endParaRPr lang="en-US" altLang="zh-TW" sz="135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  <a:tr h="2430867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我司於每年針對性騷擾防治教育順練措施執行：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申訴處理小組成員（主管）辦理職場性騷擾防治訓練：共辦理 </a:t>
                      </a: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次教育訓練。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非申訴處理小組成員之主管及員工辦理職場性騷擾防治訓練：共辦理 </a:t>
                      </a: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教育訓練。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我司經勞動部職場性騷擾案件通報系統及主管機關查核，無性騷擾申訴案件：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是 </a:t>
                      </a:r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否（依案件處理情形另行評分）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如我司接獲性騷擾申訴案件：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提供被害人轉介服務，共提供 </a:t>
                      </a: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 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</a:t>
                      </a: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</a:t>
                      </a: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轉介服務。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於法定期間內完成性騷擾事件調查報告：</a:t>
                      </a:r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是 </a:t>
                      </a:r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否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2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得分：</a:t>
                      </a:r>
                      <a:r>
                        <a:rPr lang="en-US" altLang="zh-TW" sz="12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2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3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altLang="zh-TW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3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須檢附佐證資料。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759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D6A141-6D25-8369-55EE-9EA6BA11A2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F65678F5-A49F-D148-33A3-BD851195EE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800087"/>
              </p:ext>
            </p:extLst>
          </p:nvPr>
        </p:nvGraphicFramePr>
        <p:xfrm>
          <a:off x="312514" y="894229"/>
          <a:ext cx="6232971" cy="816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366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650605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60208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60208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602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65%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4463949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三、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多元共融：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分為基礎計算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◆計算公式為：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多元性別措施得分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身心障礙者進用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中高齡者進用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=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總分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總分為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分，加分後逾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分者，以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分計算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若未達評選指標最低標準，則以基本分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計分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多元性別措施：本項最高得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辦理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LGBTQI+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相關議題活動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如講座、電影欣賞，本項至多加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6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endParaRPr lang="zh-TW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indent="0" algn="l" defTabSz="685800" rtl="0" eaLnBrk="1" latinLnBrk="0" hangingPunct="1">
                        <a:lnSpc>
                          <a:spcPct val="100000"/>
                        </a:lnSpc>
                        <a:buNone/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A.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針對員工辦理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LGBTQI+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相關議題活動，每辦理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活動加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B.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針對主管辦理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LGBTQI+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相關議題活動，每辦理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活動加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提供多元性別平等之假別或給予基於多元性別需求的支持等（如提供優於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法令之人工生殖假、收養假或支持員工執行性別肯認手術之假別），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每增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項支持措施加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分，本項至多加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6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提供性別友善空間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如附件，高雄市性別友善公廁設置原則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並符合相關設置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規範，每提供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項設施加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分，本項至多加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6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身心障礙者進用：本項最高得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資料採計期間，事業單位超額進用身心障礙者，每超額進用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人，且超額進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用之身心障礙者符合連得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分。本項目最高可得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高過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分者，以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計算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上述身心障礙者之障礙等級為重度或極重度者，進用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人以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人計算</a:t>
                      </a:r>
                      <a:r>
                        <a:rPr lang="zh-TW" altLang="en-US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。</a:t>
                      </a:r>
                      <a:endParaRPr lang="zh-TW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事業單位需自行提供佐證資料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身心障礙證明正反面影本、個人投保明細、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薪資單…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，再由本局進行核對，如事業單位未提供佐證資料。視為未符合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該項目，則為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0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3.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中高齡者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(45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歲至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64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歲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及高齡者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(65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歲以上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進用：本項最高得</a:t>
                      </a:r>
                      <a:r>
                        <a:rPr lang="en-US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b="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中高齡員工人數達總聘僱人數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5%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以上得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分，每多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1%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高齡員工人數達總聘僱人數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1%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以上得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分，每多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1%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於資料採計期間，新進用中高齡及高齡員工，留任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個月之比率達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50%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者得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分，若高於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50%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者，每增加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5%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，加</a:t>
                      </a:r>
                      <a:r>
                        <a:rPr lang="en-US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b="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7597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49669-C8A0-EC53-EE4D-2D2D16801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02985B4D-DAC4-6156-06A6-5EFD87A67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910802"/>
              </p:ext>
            </p:extLst>
          </p:nvPr>
        </p:nvGraphicFramePr>
        <p:xfrm>
          <a:off x="423324" y="935019"/>
          <a:ext cx="6011352" cy="795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104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485248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249595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249595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2495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249595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65%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1923078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我司針對推動多元共融政策，包含多元性別友善措施、身心障礙者進用及中高齡者進用執行如下：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辦理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LGBTQI+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相關議題活動（每項填報辦理次數）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員工場次：共辦理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LGBTQI+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相關活動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主管場次：共辦理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LGBTQI+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相關活動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提供多元性別平等假別或支持措施（每項填報）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人工生殖假（優於法令）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收養假（優於法令）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性別肯認手術相關假別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支持措施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其他：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________________________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共計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項措施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性別友善空間設置（每項填報）我司設置以下性別友善空間：</a:t>
                      </a:r>
                    </a:p>
                    <a:p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無性別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性別友善廁所 </a:t>
                      </a:r>
                    </a:p>
                    <a:p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性別友善更衣室 </a:t>
                      </a: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其他設施：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 </a:t>
                      </a: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共計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項設施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我司超額進用身心障礙者人數：</a:t>
                      </a: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超額進用身心障礙者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人，其中符合重度或極重度者：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endParaRPr lang="zh-TW" altLang="en-US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(5)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中高齡（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45–64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歲）：占總聘僱人數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%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；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高齡（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65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歲以上）：占總聘僱人數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%</a:t>
                      </a: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新進中高齡及高齡員工留任率：留任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個月比率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%</a:t>
                      </a:r>
                      <a:endParaRPr lang="zh-TW" altLang="en-US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endParaRPr lang="zh-TW" altLang="en-US" sz="1400" dirty="0"/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得分：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須檢附佐證資料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840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96866-7056-7884-913D-49E8BA95B4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A8BAB706-CC9F-EDB0-C625-B0258F2F5D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704515"/>
              </p:ext>
            </p:extLst>
          </p:nvPr>
        </p:nvGraphicFramePr>
        <p:xfrm>
          <a:off x="352856" y="884059"/>
          <a:ext cx="6152288" cy="859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1883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590405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60208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60208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602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65%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4463949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u="none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四、健康安全</a:t>
                      </a:r>
                      <a:r>
                        <a:rPr lang="zh-TW" altLang="zh-TW" sz="1400" b="1" u="none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：</a:t>
                      </a:r>
                      <a:endParaRPr lang="en-US" altLang="zh-TW" sz="1400" b="1" u="none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◆基本初始分為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◆計算公式為：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工作安全措施得分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健康保護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促進得分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+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霸凌防治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=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總分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00000"/>
                        </a:lnSpc>
                      </a:pP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總分為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分，加分後逾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分者，以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70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分計算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若未達評選指標最低標準，則以基本分</a:t>
                      </a:r>
                      <a:r>
                        <a:rPr lang="en-US" altLang="zh-TW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40</a:t>
                      </a:r>
                      <a:r>
                        <a:rPr lang="zh-TW" altLang="en-US" sz="1400" b="0" kern="120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計分</a:t>
                      </a:r>
                      <a:endParaRPr lang="en-US" altLang="zh-TW" sz="1400" b="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en-US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工作安全：本項最高得</a:t>
                      </a:r>
                      <a:r>
                        <a:rPr lang="en-US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依勞動基準法所定，提供夜間工作必要的安全衛生設施，由事業單位檢附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證明於評比資料採計期間，已設置職場安全設備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措施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如熱傷害預防措施、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緊急照明、監視器、警民連線、緊急疏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散路線等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，每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分，最高加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由事業單位檢附證明於評比資料採計期間，員工不幸遭受工作安全危害，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提供之醫療照護、法律諮商或心理輔導或自我防衛訓練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防衛工具，每提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供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分，最高加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en-US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健康保護</a:t>
                      </a:r>
                      <a:r>
                        <a:rPr lang="en-US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促進：本項最高得</a:t>
                      </a:r>
                      <a:r>
                        <a:rPr lang="en-US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依勞工健康保護規則規定：視事業單位規模及性質僱用或特約勞工健康服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務醫護人員辦理勞工健康服務。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優於法令配置勞工健康服務醫護人員加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分（依配置方式、服務頻率、服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務時數、僱用人數、從事勞工健康服務之醫師種類，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本項醫師及護理人員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分別採計，各至多加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分）。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配置勞工健康服務人員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申請且完成財團法人職業災害預防及重建中心臨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場健康輔導加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優於法令設置急救人員，增加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分，本項至多加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一般健康檢查頻率優於法令規定，每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至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年區間實施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分、每年實施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r>
                        <a:rPr lang="en-US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3.</a:t>
                      </a:r>
                      <a:r>
                        <a:rPr lang="zh-TW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不法侵害之暴力防治：本項最高得</a:t>
                      </a:r>
                      <a:r>
                        <a:rPr lang="en-US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u="sng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辨識評估內部不法侵害風險頻率：每年定期評估者加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分，每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年定期評估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分，事件發生後適時評估者加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針對不法侵害調查小組成員或單位主管辦理不法侵害預防教育訓練，每場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分，至多加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marL="0" lv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不法侵害事件調查小組成員包含勞工代表者，加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分；包含外部專業人員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者，每多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名加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分，本項至多加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最高負責人接受不法侵害或霸凌防制相關教育訓練者加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(5)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高層宣告「職場暴力零容忍聲明」嚴厲態度者加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692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905328-12D9-9D4B-C9B7-C3B438E46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6DDEB90-1AA1-706F-3FE7-23D890746F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716369"/>
              </p:ext>
            </p:extLst>
          </p:nvPr>
        </p:nvGraphicFramePr>
        <p:xfrm>
          <a:off x="423582" y="809550"/>
          <a:ext cx="6010835" cy="886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5587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485248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249595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249595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2495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249595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（佔比</a:t>
                      </a:r>
                      <a:r>
                        <a:rPr lang="en-US" altLang="zh-TW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65%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1923078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我司針對推動職場健康安全管理及員工身心保護措施，其執行情形填列執行如下：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我司已設置職場安全設備與措施：</a:t>
                      </a:r>
                    </a:p>
                    <a:p>
                      <a:pPr mar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熱傷害預防措施、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緊急照明設備 、</a:t>
                      </a:r>
                      <a:r>
                        <a:rPr kumimoji="0" lang="zh-TW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監視器設備、</a:t>
                      </a:r>
                      <a:r>
                        <a:rPr kumimoji="0" lang="zh-TW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警民連線系統、 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緊急疏散路線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指引 、 </a:t>
                      </a:r>
                      <a:r>
                        <a:rPr kumimoji="0" lang="zh-TW" altLang="en-US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其他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、合計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項。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如員工遭受職場安全危害，我司提供以下協助措施：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醫療照護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、法律諮商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、心理輔導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、自我防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衛訓練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防衛工具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、其他：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、合計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我司提供優於法令配置勞工健康服務醫護人員：</a:t>
                      </a:r>
                    </a:p>
                    <a:p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有：醫師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人、護理人員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 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無</a:t>
                      </a:r>
                    </a:p>
                    <a:p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我司提供勞工健康服務或臨場輔導：</a:t>
                      </a:r>
                    </a:p>
                    <a:p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已配置勞工健康服務人員</a:t>
                      </a:r>
                      <a:b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</a:b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已申請並完成職業災害預防及重建中心臨場健康輔導</a:t>
                      </a:r>
                      <a:b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</a:b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無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(5)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我司提供急救人員配置情形：</a:t>
                      </a:r>
                    </a:p>
                    <a:p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本公司已設置急救人員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人 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(6)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我司提供健康檢查頻率：</a:t>
                      </a:r>
                    </a:p>
                    <a:p>
                      <a:pPr mar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每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4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年一次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每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2–4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年一次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每年一次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(7)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我司針對不法侵害之暴力防治風險辨識與評估頻率：</a:t>
                      </a:r>
                    </a:p>
                    <a:p>
                      <a:pPr mar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每年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每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年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事件發生後進行評估</a:t>
                      </a:r>
                    </a:p>
                    <a:p>
                      <a:pPr mar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(8)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我司針對不法侵害之暴力防治之教育訓練辦理情形：</a:t>
                      </a:r>
                    </a:p>
                    <a:p>
                      <a:pPr mar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不法侵害調查小組教育訓練辦理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次，主管教育訓練辦理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次 </a:t>
                      </a:r>
                    </a:p>
                    <a:p>
                      <a:pPr mar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(9)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我司針對不法侵害之暴力防治之調查小組組成：</a:t>
                      </a:r>
                    </a:p>
                    <a:p>
                      <a:pPr mar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包含勞工代表 </a:t>
                      </a:r>
                      <a:r>
                        <a:rPr lang="zh-TW" altLang="en-US" sz="20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6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包含外部專業人員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未包含，合計 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</a:t>
                      </a:r>
                    </a:p>
                    <a:p>
                      <a:pPr mar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(10)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我司針對不法侵害之暴力防治之最高負責人教育訓練：</a:t>
                      </a:r>
                    </a:p>
                    <a:p>
                      <a:pPr marL="0" algn="l" defTabSz="685800" rtl="0" eaLnBrk="1" latinLnBrk="0" hangingPunct="1"/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已完成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未完成</a:t>
                      </a:r>
                    </a:p>
                    <a:p>
                      <a:pPr mar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(11)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我司針對不法侵害之暴力防治之零容忍聲明：</a:t>
                      </a:r>
                    </a:p>
                    <a:p>
                      <a:pPr marL="0" algn="l" defTabSz="685800" rtl="0" eaLnBrk="1" latinLnBrk="0" hangingPunct="1"/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已公開宣示「職場暴力零容忍聲明」   </a:t>
                      </a:r>
                      <a:r>
                        <a:rPr lang="zh-TW" altLang="en-US" sz="18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 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未宣示</a:t>
                      </a:r>
                    </a:p>
                    <a:p>
                      <a:endParaRPr lang="zh-TW" altLang="en-US" sz="1400" dirty="0"/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得分：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algn="l" defTabSz="685800" rtl="0" eaLnBrk="1" latinLnBrk="0" hangingPunct="1"/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須檢附佐證資料</a:t>
                      </a:r>
                      <a:endParaRPr lang="en-US" altLang="zh-TW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0648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739063"/>
              </p:ext>
            </p:extLst>
          </p:nvPr>
        </p:nvGraphicFramePr>
        <p:xfrm>
          <a:off x="488231" y="956465"/>
          <a:ext cx="5881537" cy="835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6201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5842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58427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企業量化指標自評表（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A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組、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B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5842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5842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企業社會責任（佔比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1971349">
                <a:tc grid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本項最高得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7</a:t>
                      </a:r>
                      <a:r>
                        <a:rPr lang="en-US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0</a:t>
                      </a: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分。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zh-TW" sz="1400" b="1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事業單位配合全民綠生活政策，請檢附相關佐證資料</a:t>
                      </a:r>
                      <a:endParaRPr lang="en-US" altLang="zh-TW" sz="1400" b="1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事業單位於辦公空間使用節能設備者加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事業單位於工作場所進行環境綠美化情形者加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事業單位執行垃圾減量及分類者加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5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事業單位響應採購綠色產品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綠色採購申報平台者加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20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pPr lvl="0"/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(5)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事業單位內部推廣綠色飲食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蔬食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者加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20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  <a:p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(6)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事業單位以環保、低碳方向規劃員工旅遊行程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生態遊憩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環保餐廳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環保標章旅宿等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) 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加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10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3638026"/>
                  </a:ext>
                </a:extLst>
              </a:tr>
              <a:tr h="4518349">
                <a:tc gridSpan="2">
                  <a:txBody>
                    <a:bodyPr/>
                    <a:lstStyle/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</a:t>
                      </a:r>
                      <a:r>
                        <a:rPr lang="zh-TW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配合全民綠生活政策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執行如下：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(1)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我司於辦公空間使用節能設備：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________________________ 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(2)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我司於工作環境綠美化措施內容：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________________________ 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(3)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我司於垃圾減量及分類措施：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________________________ 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(4)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我司響應綠色採購情形：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________________________ </a:t>
                      </a:r>
                      <a:endParaRPr lang="zh-TW" altLang="en-US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是否使用綠色採購申報平台：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是／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□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否 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(5)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我司於內部推廣綠色飲食（蔬食）措施（如：活動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餐食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日常供應）：  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________________________ </a:t>
                      </a: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(6)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我司員工旅遊採環保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低碳規劃情形（如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: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生態遊憩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環保餐廳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/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綠色旅宿</a:t>
                      </a:r>
                      <a:endParaRPr lang="en-US" altLang="zh-TW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marL="0" lvl="0" algn="l" defTabSz="685800" rtl="0" eaLnBrk="1" latinLnBrk="0" hangingPunct="1">
                        <a:lnSpc>
                          <a:spcPct val="150000"/>
                        </a:lnSpc>
                      </a:pP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     等）：</a:t>
                      </a: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________________________ </a:t>
                      </a:r>
                    </a:p>
                    <a:p>
                      <a:pPr marL="0" lvl="0" algn="l" defTabSz="685800" rtl="0" eaLnBrk="1" latinLnBrk="0" hangingPunct="1"/>
                      <a:endParaRPr lang="zh-TW" altLang="en-US" sz="1400" kern="1200" dirty="0">
                        <a:solidFill>
                          <a:schemeClr val="tx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</a:pPr>
                      <a:endParaRPr lang="zh-TW" altLang="en-US" sz="1400" kern="1200" dirty="0">
                        <a:solidFill>
                          <a:schemeClr val="dk1"/>
                        </a:solidFill>
                        <a:effectLst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</a:endParaRPr>
                    </a:p>
                    <a:p>
                      <a:endParaRPr lang="zh-TW" altLang="en-US" sz="1400" dirty="0"/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◆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得分：</a:t>
                      </a: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______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分。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須檢附佐證資料。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558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佈景主題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921</TotalTime>
  <Words>3813</Words>
  <Application>Microsoft Office PowerPoint</Application>
  <PresentationFormat>A4 紙張 (210x297 公釐)</PresentationFormat>
  <Paragraphs>285</Paragraphs>
  <Slides>9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Microsoft JhengHei</vt:lpstr>
      <vt:lpstr>Microsoft JhengHei</vt:lpstr>
      <vt:lpstr>Aptos</vt:lpstr>
      <vt:lpstr>Aptos Display</vt:lpstr>
      <vt:lpstr>Arial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劉玟秀</dc:creator>
  <cp:lastModifiedBy>USER</cp:lastModifiedBy>
  <cp:revision>40</cp:revision>
  <dcterms:created xsi:type="dcterms:W3CDTF">2024-06-18T06:18:47Z</dcterms:created>
  <dcterms:modified xsi:type="dcterms:W3CDTF">2026-04-29T10:10:22Z</dcterms:modified>
</cp:coreProperties>
</file>