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1"/>
  </p:sldMasterIdLst>
  <p:notesMasterIdLst>
    <p:notesMasterId r:id="rId11"/>
  </p:notesMasterIdLst>
  <p:sldIdLst>
    <p:sldId id="262" r:id="rId2"/>
    <p:sldId id="263" r:id="rId3"/>
    <p:sldId id="264" r:id="rId4"/>
    <p:sldId id="265" r:id="rId5"/>
    <p:sldId id="261" r:id="rId6"/>
    <p:sldId id="266" r:id="rId7"/>
    <p:sldId id="267" r:id="rId8"/>
    <p:sldId id="268" r:id="rId9"/>
    <p:sldId id="269" r:id="rId10"/>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E41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56"/>
  </p:normalViewPr>
  <p:slideViewPr>
    <p:cSldViewPr snapToGrid="0">
      <p:cViewPr varScale="1">
        <p:scale>
          <a:sx n="64" d="100"/>
          <a:sy n="64" d="100"/>
        </p:scale>
        <p:origin x="1122"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zh-TW" altLang="en-US"/>
          </a:p>
        </p:txBody>
      </p:sp>
      <p:sp>
        <p:nvSpPr>
          <p:cNvPr id="3" name="日期版面配置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8FD3562-DFDF-744D-ACBA-FB3DFFDCA01D}" type="datetimeFigureOut">
              <a:rPr kumimoji="1" lang="zh-TW" altLang="en-US" smtClean="0"/>
              <a:t>2026/4/29 Wednesday</a:t>
            </a:fld>
            <a:endParaRPr kumimoji="1" lang="zh-TW" altLang="en-US"/>
          </a:p>
        </p:txBody>
      </p:sp>
      <p:sp>
        <p:nvSpPr>
          <p:cNvPr id="4" name="投影片影像版面配置區 3"/>
          <p:cNvSpPr>
            <a:spLocks noGrp="1" noRot="1" noChangeAspect="1"/>
          </p:cNvSpPr>
          <p:nvPr>
            <p:ph type="sldImg" idx="2"/>
          </p:nvPr>
        </p:nvSpPr>
        <p:spPr>
          <a:xfrm>
            <a:off x="2360613" y="1143000"/>
            <a:ext cx="2136775" cy="30861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kumimoji="1" lang="zh-TW" altLang="en-US"/>
              <a:t>按一下以編輯母片文字樣式</a:t>
            </a:r>
          </a:p>
          <a:p>
            <a:pPr lvl="1"/>
            <a:r>
              <a:rPr kumimoji="1" lang="zh-TW" altLang="en-US"/>
              <a:t>第二層</a:t>
            </a:r>
          </a:p>
          <a:p>
            <a:pPr lvl="2"/>
            <a:r>
              <a:rPr kumimoji="1" lang="zh-TW" altLang="en-US"/>
              <a:t>第三層</a:t>
            </a:r>
          </a:p>
          <a:p>
            <a:pPr lvl="3"/>
            <a:r>
              <a:rPr kumimoji="1" lang="zh-TW" altLang="en-US"/>
              <a:t>第四層</a:t>
            </a:r>
          </a:p>
          <a:p>
            <a:pPr lvl="4"/>
            <a:r>
              <a:rPr kumimoji="1" lang="zh-TW" altLang="en-US"/>
              <a:t>第五層</a:t>
            </a:r>
          </a:p>
        </p:txBody>
      </p:sp>
      <p:sp>
        <p:nvSpPr>
          <p:cNvPr id="6" name="頁尾版面配置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zh-TW" altLang="en-US"/>
          </a:p>
        </p:txBody>
      </p:sp>
      <p:sp>
        <p:nvSpPr>
          <p:cNvPr id="7" name="投影片編號版面配置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0B638C3-3C1E-244D-A708-AEC8CC8754B8}" type="slidenum">
              <a:rPr kumimoji="1" lang="zh-TW" altLang="en-US" smtClean="0"/>
              <a:t>‹#›</a:t>
            </a:fld>
            <a:endParaRPr kumimoji="1" lang="zh-TW" altLang="en-US"/>
          </a:p>
        </p:txBody>
      </p:sp>
    </p:spTree>
    <p:extLst>
      <p:ext uri="{BB962C8B-B14F-4D97-AF65-F5344CB8AC3E}">
        <p14:creationId xmlns:p14="http://schemas.microsoft.com/office/powerpoint/2010/main" val="2726585188"/>
      </p:ext>
    </p:extLst>
  </p:cSld>
  <p:clrMap bg1="lt1" tx1="dk1" bg2="lt2" tx2="dk2" accent1="accent1" accent2="accent2" accent3="accent3" accent4="accent4" accent5="accent5" accent6="accent6" hlink="hlink" folHlink="folHlink"/>
  <p:notesStyle>
    <a:lvl1pPr marL="0" algn="l" defTabSz="452628" rtl="0" eaLnBrk="1" latinLnBrk="0" hangingPunct="1">
      <a:defRPr sz="594" kern="1200">
        <a:solidFill>
          <a:schemeClr val="tx1"/>
        </a:solidFill>
        <a:latin typeface="+mn-lt"/>
        <a:ea typeface="+mn-ea"/>
        <a:cs typeface="+mn-cs"/>
      </a:defRPr>
    </a:lvl1pPr>
    <a:lvl2pPr marL="226314" algn="l" defTabSz="452628" rtl="0" eaLnBrk="1" latinLnBrk="0" hangingPunct="1">
      <a:defRPr sz="594" kern="1200">
        <a:solidFill>
          <a:schemeClr val="tx1"/>
        </a:solidFill>
        <a:latin typeface="+mn-lt"/>
        <a:ea typeface="+mn-ea"/>
        <a:cs typeface="+mn-cs"/>
      </a:defRPr>
    </a:lvl2pPr>
    <a:lvl3pPr marL="452628" algn="l" defTabSz="452628" rtl="0" eaLnBrk="1" latinLnBrk="0" hangingPunct="1">
      <a:defRPr sz="594" kern="1200">
        <a:solidFill>
          <a:schemeClr val="tx1"/>
        </a:solidFill>
        <a:latin typeface="+mn-lt"/>
        <a:ea typeface="+mn-ea"/>
        <a:cs typeface="+mn-cs"/>
      </a:defRPr>
    </a:lvl3pPr>
    <a:lvl4pPr marL="678942" algn="l" defTabSz="452628" rtl="0" eaLnBrk="1" latinLnBrk="0" hangingPunct="1">
      <a:defRPr sz="594" kern="1200">
        <a:solidFill>
          <a:schemeClr val="tx1"/>
        </a:solidFill>
        <a:latin typeface="+mn-lt"/>
        <a:ea typeface="+mn-ea"/>
        <a:cs typeface="+mn-cs"/>
      </a:defRPr>
    </a:lvl4pPr>
    <a:lvl5pPr marL="905256" algn="l" defTabSz="452628" rtl="0" eaLnBrk="1" latinLnBrk="0" hangingPunct="1">
      <a:defRPr sz="594" kern="1200">
        <a:solidFill>
          <a:schemeClr val="tx1"/>
        </a:solidFill>
        <a:latin typeface="+mn-lt"/>
        <a:ea typeface="+mn-ea"/>
        <a:cs typeface="+mn-cs"/>
      </a:defRPr>
    </a:lvl5pPr>
    <a:lvl6pPr marL="1131570" algn="l" defTabSz="452628" rtl="0" eaLnBrk="1" latinLnBrk="0" hangingPunct="1">
      <a:defRPr sz="594" kern="1200">
        <a:solidFill>
          <a:schemeClr val="tx1"/>
        </a:solidFill>
        <a:latin typeface="+mn-lt"/>
        <a:ea typeface="+mn-ea"/>
        <a:cs typeface="+mn-cs"/>
      </a:defRPr>
    </a:lvl6pPr>
    <a:lvl7pPr marL="1357884" algn="l" defTabSz="452628" rtl="0" eaLnBrk="1" latinLnBrk="0" hangingPunct="1">
      <a:defRPr sz="594" kern="1200">
        <a:solidFill>
          <a:schemeClr val="tx1"/>
        </a:solidFill>
        <a:latin typeface="+mn-lt"/>
        <a:ea typeface="+mn-ea"/>
        <a:cs typeface="+mn-cs"/>
      </a:defRPr>
    </a:lvl7pPr>
    <a:lvl8pPr marL="1584198" algn="l" defTabSz="452628" rtl="0" eaLnBrk="1" latinLnBrk="0" hangingPunct="1">
      <a:defRPr sz="594" kern="1200">
        <a:solidFill>
          <a:schemeClr val="tx1"/>
        </a:solidFill>
        <a:latin typeface="+mn-lt"/>
        <a:ea typeface="+mn-ea"/>
        <a:cs typeface="+mn-cs"/>
      </a:defRPr>
    </a:lvl8pPr>
    <a:lvl9pPr marL="1810512" algn="l" defTabSz="452628" rtl="0" eaLnBrk="1" latinLnBrk="0" hangingPunct="1">
      <a:defRPr sz="594"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kumimoji="1" lang="zh-TW" altLang="en-US" dirty="0"/>
          </a:p>
        </p:txBody>
      </p:sp>
      <p:sp>
        <p:nvSpPr>
          <p:cNvPr id="4" name="投影片編號版面配置區 3"/>
          <p:cNvSpPr>
            <a:spLocks noGrp="1"/>
          </p:cNvSpPr>
          <p:nvPr>
            <p:ph type="sldNum" sz="quarter" idx="5"/>
          </p:nvPr>
        </p:nvSpPr>
        <p:spPr/>
        <p:txBody>
          <a:bodyPr/>
          <a:lstStyle/>
          <a:p>
            <a:fld id="{D0B638C3-3C1E-244D-A708-AEC8CC8754B8}" type="slidenum">
              <a:rPr kumimoji="1" lang="zh-TW" altLang="en-US" smtClean="0"/>
              <a:t>1</a:t>
            </a:fld>
            <a:endParaRPr kumimoji="1" lang="zh-TW" altLang="en-US"/>
          </a:p>
        </p:txBody>
      </p:sp>
    </p:spTree>
    <p:extLst>
      <p:ext uri="{BB962C8B-B14F-4D97-AF65-F5344CB8AC3E}">
        <p14:creationId xmlns:p14="http://schemas.microsoft.com/office/powerpoint/2010/main" val="40595545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kumimoji="1" lang="zh-TW" altLang="en-US" dirty="0"/>
          </a:p>
        </p:txBody>
      </p:sp>
      <p:sp>
        <p:nvSpPr>
          <p:cNvPr id="4" name="投影片編號版面配置區 3"/>
          <p:cNvSpPr>
            <a:spLocks noGrp="1"/>
          </p:cNvSpPr>
          <p:nvPr>
            <p:ph type="sldNum" sz="quarter" idx="5"/>
          </p:nvPr>
        </p:nvSpPr>
        <p:spPr/>
        <p:txBody>
          <a:bodyPr/>
          <a:lstStyle/>
          <a:p>
            <a:fld id="{D0B638C3-3C1E-244D-A708-AEC8CC8754B8}" type="slidenum">
              <a:rPr kumimoji="1" lang="zh-TW" altLang="en-US" smtClean="0"/>
              <a:t>2</a:t>
            </a:fld>
            <a:endParaRPr kumimoji="1" lang="zh-TW" altLang="en-US"/>
          </a:p>
        </p:txBody>
      </p:sp>
    </p:spTree>
    <p:extLst>
      <p:ext uri="{BB962C8B-B14F-4D97-AF65-F5344CB8AC3E}">
        <p14:creationId xmlns:p14="http://schemas.microsoft.com/office/powerpoint/2010/main" val="30041032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kumimoji="1" lang="zh-TW" altLang="en-US" dirty="0"/>
          </a:p>
        </p:txBody>
      </p:sp>
      <p:sp>
        <p:nvSpPr>
          <p:cNvPr id="4" name="投影片編號版面配置區 3"/>
          <p:cNvSpPr>
            <a:spLocks noGrp="1"/>
          </p:cNvSpPr>
          <p:nvPr>
            <p:ph type="sldNum" sz="quarter" idx="5"/>
          </p:nvPr>
        </p:nvSpPr>
        <p:spPr/>
        <p:txBody>
          <a:bodyPr/>
          <a:lstStyle/>
          <a:p>
            <a:fld id="{D0B638C3-3C1E-244D-A708-AEC8CC8754B8}" type="slidenum">
              <a:rPr kumimoji="1" lang="zh-TW" altLang="en-US" smtClean="0"/>
              <a:t>3</a:t>
            </a:fld>
            <a:endParaRPr kumimoji="1" lang="zh-TW" altLang="en-US"/>
          </a:p>
        </p:txBody>
      </p:sp>
    </p:spTree>
    <p:extLst>
      <p:ext uri="{BB962C8B-B14F-4D97-AF65-F5344CB8AC3E}">
        <p14:creationId xmlns:p14="http://schemas.microsoft.com/office/powerpoint/2010/main" val="35165602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39E630-A291-FB00-1FC1-0FE1EC1F66BA}"/>
            </a:ext>
          </a:extLst>
        </p:cNvPr>
        <p:cNvGrpSpPr/>
        <p:nvPr/>
      </p:nvGrpSpPr>
      <p:grpSpPr>
        <a:xfrm>
          <a:off x="0" y="0"/>
          <a:ext cx="0" cy="0"/>
          <a:chOff x="0" y="0"/>
          <a:chExt cx="0" cy="0"/>
        </a:xfrm>
      </p:grpSpPr>
      <p:sp>
        <p:nvSpPr>
          <p:cNvPr id="2" name="投影片影像版面配置區 1">
            <a:extLst>
              <a:ext uri="{FF2B5EF4-FFF2-40B4-BE49-F238E27FC236}">
                <a16:creationId xmlns:a16="http://schemas.microsoft.com/office/drawing/2014/main" id="{0C54CA2E-DABC-ACFB-BF66-80E3CE455FE9}"/>
              </a:ext>
            </a:extLst>
          </p:cNvPr>
          <p:cNvSpPr>
            <a:spLocks noGrp="1" noRot="1" noChangeAspect="1"/>
          </p:cNvSpPr>
          <p:nvPr>
            <p:ph type="sldImg"/>
          </p:nvPr>
        </p:nvSpPr>
        <p:spPr/>
      </p:sp>
      <p:sp>
        <p:nvSpPr>
          <p:cNvPr id="3" name="備忘稿版面配置區 2">
            <a:extLst>
              <a:ext uri="{FF2B5EF4-FFF2-40B4-BE49-F238E27FC236}">
                <a16:creationId xmlns:a16="http://schemas.microsoft.com/office/drawing/2014/main" id="{2976F3EF-1420-6A83-1387-06D713984F96}"/>
              </a:ext>
            </a:extLst>
          </p:cNvPr>
          <p:cNvSpPr>
            <a:spLocks noGrp="1"/>
          </p:cNvSpPr>
          <p:nvPr>
            <p:ph type="body" idx="1"/>
          </p:nvPr>
        </p:nvSpPr>
        <p:spPr/>
        <p:txBody>
          <a:bodyPr/>
          <a:lstStyle/>
          <a:p>
            <a:endParaRPr kumimoji="1" lang="zh-TW" altLang="en-US" dirty="0"/>
          </a:p>
        </p:txBody>
      </p:sp>
      <p:sp>
        <p:nvSpPr>
          <p:cNvPr id="4" name="投影片編號版面配置區 3">
            <a:extLst>
              <a:ext uri="{FF2B5EF4-FFF2-40B4-BE49-F238E27FC236}">
                <a16:creationId xmlns:a16="http://schemas.microsoft.com/office/drawing/2014/main" id="{A7FB5355-96FD-40DB-FADB-6DF739466C68}"/>
              </a:ext>
            </a:extLst>
          </p:cNvPr>
          <p:cNvSpPr>
            <a:spLocks noGrp="1"/>
          </p:cNvSpPr>
          <p:nvPr>
            <p:ph type="sldNum" sz="quarter" idx="5"/>
          </p:nvPr>
        </p:nvSpPr>
        <p:spPr/>
        <p:txBody>
          <a:bodyPr/>
          <a:lstStyle/>
          <a:p>
            <a:fld id="{D0B638C3-3C1E-244D-A708-AEC8CC8754B8}" type="slidenum">
              <a:rPr kumimoji="1" lang="zh-TW" altLang="en-US" smtClean="0"/>
              <a:t>4</a:t>
            </a:fld>
            <a:endParaRPr kumimoji="1" lang="zh-TW" altLang="en-US"/>
          </a:p>
        </p:txBody>
      </p:sp>
    </p:spTree>
    <p:extLst>
      <p:ext uri="{BB962C8B-B14F-4D97-AF65-F5344CB8AC3E}">
        <p14:creationId xmlns:p14="http://schemas.microsoft.com/office/powerpoint/2010/main" val="21218640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kumimoji="1" lang="zh-TW" altLang="en-US" dirty="0"/>
          </a:p>
        </p:txBody>
      </p:sp>
      <p:sp>
        <p:nvSpPr>
          <p:cNvPr id="4" name="投影片編號版面配置區 3"/>
          <p:cNvSpPr>
            <a:spLocks noGrp="1"/>
          </p:cNvSpPr>
          <p:nvPr>
            <p:ph type="sldNum" sz="quarter" idx="5"/>
          </p:nvPr>
        </p:nvSpPr>
        <p:spPr/>
        <p:txBody>
          <a:bodyPr/>
          <a:lstStyle/>
          <a:p>
            <a:fld id="{D0B638C3-3C1E-244D-A708-AEC8CC8754B8}" type="slidenum">
              <a:rPr kumimoji="1" lang="zh-TW" altLang="en-US" smtClean="0"/>
              <a:t>5</a:t>
            </a:fld>
            <a:endParaRPr kumimoji="1" lang="zh-TW" altLang="en-US"/>
          </a:p>
        </p:txBody>
      </p:sp>
    </p:spTree>
    <p:extLst>
      <p:ext uri="{BB962C8B-B14F-4D97-AF65-F5344CB8AC3E}">
        <p14:creationId xmlns:p14="http://schemas.microsoft.com/office/powerpoint/2010/main" val="35165602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AB2F1D-4FDE-355A-2C44-18491A7B00D3}"/>
            </a:ext>
          </a:extLst>
        </p:cNvPr>
        <p:cNvGrpSpPr/>
        <p:nvPr/>
      </p:nvGrpSpPr>
      <p:grpSpPr>
        <a:xfrm>
          <a:off x="0" y="0"/>
          <a:ext cx="0" cy="0"/>
          <a:chOff x="0" y="0"/>
          <a:chExt cx="0" cy="0"/>
        </a:xfrm>
      </p:grpSpPr>
      <p:sp>
        <p:nvSpPr>
          <p:cNvPr id="2" name="投影片影像版面配置區 1">
            <a:extLst>
              <a:ext uri="{FF2B5EF4-FFF2-40B4-BE49-F238E27FC236}">
                <a16:creationId xmlns:a16="http://schemas.microsoft.com/office/drawing/2014/main" id="{9AAA3F63-4A1C-2C17-8171-4E5059B60B4D}"/>
              </a:ext>
            </a:extLst>
          </p:cNvPr>
          <p:cNvSpPr>
            <a:spLocks noGrp="1" noRot="1" noChangeAspect="1"/>
          </p:cNvSpPr>
          <p:nvPr>
            <p:ph type="sldImg"/>
          </p:nvPr>
        </p:nvSpPr>
        <p:spPr/>
      </p:sp>
      <p:sp>
        <p:nvSpPr>
          <p:cNvPr id="3" name="備忘稿版面配置區 2">
            <a:extLst>
              <a:ext uri="{FF2B5EF4-FFF2-40B4-BE49-F238E27FC236}">
                <a16:creationId xmlns:a16="http://schemas.microsoft.com/office/drawing/2014/main" id="{BB87F5C5-0FD2-FAD1-56BD-2CBE92E7B27E}"/>
              </a:ext>
            </a:extLst>
          </p:cNvPr>
          <p:cNvSpPr>
            <a:spLocks noGrp="1"/>
          </p:cNvSpPr>
          <p:nvPr>
            <p:ph type="body" idx="1"/>
          </p:nvPr>
        </p:nvSpPr>
        <p:spPr/>
        <p:txBody>
          <a:bodyPr/>
          <a:lstStyle/>
          <a:p>
            <a:endParaRPr kumimoji="1" lang="zh-TW" altLang="en-US" dirty="0"/>
          </a:p>
        </p:txBody>
      </p:sp>
      <p:sp>
        <p:nvSpPr>
          <p:cNvPr id="4" name="投影片編號版面配置區 3">
            <a:extLst>
              <a:ext uri="{FF2B5EF4-FFF2-40B4-BE49-F238E27FC236}">
                <a16:creationId xmlns:a16="http://schemas.microsoft.com/office/drawing/2014/main" id="{E8114238-47C6-FFC8-1D7F-08F7AD9B43A4}"/>
              </a:ext>
            </a:extLst>
          </p:cNvPr>
          <p:cNvSpPr>
            <a:spLocks noGrp="1"/>
          </p:cNvSpPr>
          <p:nvPr>
            <p:ph type="sldNum" sz="quarter" idx="5"/>
          </p:nvPr>
        </p:nvSpPr>
        <p:spPr/>
        <p:txBody>
          <a:bodyPr/>
          <a:lstStyle/>
          <a:p>
            <a:fld id="{D0B638C3-3C1E-244D-A708-AEC8CC8754B8}" type="slidenum">
              <a:rPr kumimoji="1" lang="zh-TW" altLang="en-US" smtClean="0"/>
              <a:t>6</a:t>
            </a:fld>
            <a:endParaRPr kumimoji="1" lang="zh-TW" altLang="en-US"/>
          </a:p>
        </p:txBody>
      </p:sp>
    </p:spTree>
    <p:extLst>
      <p:ext uri="{BB962C8B-B14F-4D97-AF65-F5344CB8AC3E}">
        <p14:creationId xmlns:p14="http://schemas.microsoft.com/office/powerpoint/2010/main" val="31840190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D0E83E-E8A2-2FD0-CE7B-1E78142A046B}"/>
            </a:ext>
          </a:extLst>
        </p:cNvPr>
        <p:cNvGrpSpPr/>
        <p:nvPr/>
      </p:nvGrpSpPr>
      <p:grpSpPr>
        <a:xfrm>
          <a:off x="0" y="0"/>
          <a:ext cx="0" cy="0"/>
          <a:chOff x="0" y="0"/>
          <a:chExt cx="0" cy="0"/>
        </a:xfrm>
      </p:grpSpPr>
      <p:sp>
        <p:nvSpPr>
          <p:cNvPr id="2" name="投影片影像版面配置區 1">
            <a:extLst>
              <a:ext uri="{FF2B5EF4-FFF2-40B4-BE49-F238E27FC236}">
                <a16:creationId xmlns:a16="http://schemas.microsoft.com/office/drawing/2014/main" id="{1F4B62F1-30FE-0509-3C8C-A4635699ABA8}"/>
              </a:ext>
            </a:extLst>
          </p:cNvPr>
          <p:cNvSpPr>
            <a:spLocks noGrp="1" noRot="1" noChangeAspect="1"/>
          </p:cNvSpPr>
          <p:nvPr>
            <p:ph type="sldImg"/>
          </p:nvPr>
        </p:nvSpPr>
        <p:spPr/>
      </p:sp>
      <p:sp>
        <p:nvSpPr>
          <p:cNvPr id="3" name="備忘稿版面配置區 2">
            <a:extLst>
              <a:ext uri="{FF2B5EF4-FFF2-40B4-BE49-F238E27FC236}">
                <a16:creationId xmlns:a16="http://schemas.microsoft.com/office/drawing/2014/main" id="{36124DC1-3F6E-C0D4-3C08-3F51FCA77F44}"/>
              </a:ext>
            </a:extLst>
          </p:cNvPr>
          <p:cNvSpPr>
            <a:spLocks noGrp="1"/>
          </p:cNvSpPr>
          <p:nvPr>
            <p:ph type="body" idx="1"/>
          </p:nvPr>
        </p:nvSpPr>
        <p:spPr/>
        <p:txBody>
          <a:bodyPr/>
          <a:lstStyle/>
          <a:p>
            <a:endParaRPr kumimoji="1" lang="zh-TW" altLang="en-US" dirty="0"/>
          </a:p>
        </p:txBody>
      </p:sp>
      <p:sp>
        <p:nvSpPr>
          <p:cNvPr id="4" name="投影片編號版面配置區 3">
            <a:extLst>
              <a:ext uri="{FF2B5EF4-FFF2-40B4-BE49-F238E27FC236}">
                <a16:creationId xmlns:a16="http://schemas.microsoft.com/office/drawing/2014/main" id="{28D30523-6F0E-1F36-9B80-E457028AE242}"/>
              </a:ext>
            </a:extLst>
          </p:cNvPr>
          <p:cNvSpPr>
            <a:spLocks noGrp="1"/>
          </p:cNvSpPr>
          <p:nvPr>
            <p:ph type="sldNum" sz="quarter" idx="5"/>
          </p:nvPr>
        </p:nvSpPr>
        <p:spPr/>
        <p:txBody>
          <a:bodyPr/>
          <a:lstStyle/>
          <a:p>
            <a:fld id="{D0B638C3-3C1E-244D-A708-AEC8CC8754B8}" type="slidenum">
              <a:rPr kumimoji="1" lang="zh-TW" altLang="en-US" smtClean="0"/>
              <a:t>7</a:t>
            </a:fld>
            <a:endParaRPr kumimoji="1" lang="zh-TW" altLang="en-US"/>
          </a:p>
        </p:txBody>
      </p:sp>
    </p:spTree>
    <p:extLst>
      <p:ext uri="{BB962C8B-B14F-4D97-AF65-F5344CB8AC3E}">
        <p14:creationId xmlns:p14="http://schemas.microsoft.com/office/powerpoint/2010/main" val="10048632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25EB5E-B17A-2678-578E-7165BAB3CD80}"/>
            </a:ext>
          </a:extLst>
        </p:cNvPr>
        <p:cNvGrpSpPr/>
        <p:nvPr/>
      </p:nvGrpSpPr>
      <p:grpSpPr>
        <a:xfrm>
          <a:off x="0" y="0"/>
          <a:ext cx="0" cy="0"/>
          <a:chOff x="0" y="0"/>
          <a:chExt cx="0" cy="0"/>
        </a:xfrm>
      </p:grpSpPr>
      <p:sp>
        <p:nvSpPr>
          <p:cNvPr id="2" name="投影片影像版面配置區 1">
            <a:extLst>
              <a:ext uri="{FF2B5EF4-FFF2-40B4-BE49-F238E27FC236}">
                <a16:creationId xmlns:a16="http://schemas.microsoft.com/office/drawing/2014/main" id="{D5B3F8A9-308C-A9B2-34C2-83718E370775}"/>
              </a:ext>
            </a:extLst>
          </p:cNvPr>
          <p:cNvSpPr>
            <a:spLocks noGrp="1" noRot="1" noChangeAspect="1"/>
          </p:cNvSpPr>
          <p:nvPr>
            <p:ph type="sldImg"/>
          </p:nvPr>
        </p:nvSpPr>
        <p:spPr/>
      </p:sp>
      <p:sp>
        <p:nvSpPr>
          <p:cNvPr id="3" name="備忘稿版面配置區 2">
            <a:extLst>
              <a:ext uri="{FF2B5EF4-FFF2-40B4-BE49-F238E27FC236}">
                <a16:creationId xmlns:a16="http://schemas.microsoft.com/office/drawing/2014/main" id="{A8402E05-3D74-9753-03D2-039BD9203AE1}"/>
              </a:ext>
            </a:extLst>
          </p:cNvPr>
          <p:cNvSpPr>
            <a:spLocks noGrp="1"/>
          </p:cNvSpPr>
          <p:nvPr>
            <p:ph type="body" idx="1"/>
          </p:nvPr>
        </p:nvSpPr>
        <p:spPr/>
        <p:txBody>
          <a:bodyPr/>
          <a:lstStyle/>
          <a:p>
            <a:endParaRPr kumimoji="1" lang="zh-TW" altLang="en-US" dirty="0"/>
          </a:p>
        </p:txBody>
      </p:sp>
      <p:sp>
        <p:nvSpPr>
          <p:cNvPr id="4" name="投影片編號版面配置區 3">
            <a:extLst>
              <a:ext uri="{FF2B5EF4-FFF2-40B4-BE49-F238E27FC236}">
                <a16:creationId xmlns:a16="http://schemas.microsoft.com/office/drawing/2014/main" id="{7BA8C627-7887-B304-9CCF-BB4F327905C2}"/>
              </a:ext>
            </a:extLst>
          </p:cNvPr>
          <p:cNvSpPr>
            <a:spLocks noGrp="1"/>
          </p:cNvSpPr>
          <p:nvPr>
            <p:ph type="sldNum" sz="quarter" idx="5"/>
          </p:nvPr>
        </p:nvSpPr>
        <p:spPr/>
        <p:txBody>
          <a:bodyPr/>
          <a:lstStyle/>
          <a:p>
            <a:fld id="{D0B638C3-3C1E-244D-A708-AEC8CC8754B8}" type="slidenum">
              <a:rPr kumimoji="1" lang="zh-TW" altLang="en-US" smtClean="0"/>
              <a:t>8</a:t>
            </a:fld>
            <a:endParaRPr kumimoji="1" lang="zh-TW" altLang="en-US"/>
          </a:p>
        </p:txBody>
      </p:sp>
    </p:spTree>
    <p:extLst>
      <p:ext uri="{BB962C8B-B14F-4D97-AF65-F5344CB8AC3E}">
        <p14:creationId xmlns:p14="http://schemas.microsoft.com/office/powerpoint/2010/main" val="9276775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kumimoji="1" lang="zh-TW" altLang="en-US" dirty="0"/>
          </a:p>
        </p:txBody>
      </p:sp>
      <p:sp>
        <p:nvSpPr>
          <p:cNvPr id="4" name="投影片編號版面配置區 3"/>
          <p:cNvSpPr>
            <a:spLocks noGrp="1"/>
          </p:cNvSpPr>
          <p:nvPr>
            <p:ph type="sldNum" sz="quarter" idx="5"/>
          </p:nvPr>
        </p:nvSpPr>
        <p:spPr/>
        <p:txBody>
          <a:bodyPr/>
          <a:lstStyle/>
          <a:p>
            <a:fld id="{D0B638C3-3C1E-244D-A708-AEC8CC8754B8}" type="slidenum">
              <a:rPr kumimoji="1" lang="zh-TW" altLang="en-US" smtClean="0"/>
              <a:t>9</a:t>
            </a:fld>
            <a:endParaRPr kumimoji="1" lang="zh-TW" altLang="en-US"/>
          </a:p>
        </p:txBody>
      </p:sp>
    </p:spTree>
    <p:extLst>
      <p:ext uri="{BB962C8B-B14F-4D97-AF65-F5344CB8AC3E}">
        <p14:creationId xmlns:p14="http://schemas.microsoft.com/office/powerpoint/2010/main" val="21311974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zh-TW" altLang="en-US"/>
              <a:t>按一下以編輯母片標題樣式</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TW" altLang="en-US"/>
              <a:t>按一下以編輯母片子標題樣式</a:t>
            </a:r>
            <a:endParaRPr lang="en-US" dirty="0"/>
          </a:p>
        </p:txBody>
      </p:sp>
      <p:sp>
        <p:nvSpPr>
          <p:cNvPr id="4" name="Date Placeholder 3"/>
          <p:cNvSpPr>
            <a:spLocks noGrp="1"/>
          </p:cNvSpPr>
          <p:nvPr>
            <p:ph type="dt" sz="half" idx="10"/>
          </p:nvPr>
        </p:nvSpPr>
        <p:spPr/>
        <p:txBody>
          <a:bodyPr/>
          <a:lstStyle/>
          <a:p>
            <a:fld id="{E79D08F7-2905-134E-82AB-3B2A180DE268}" type="datetimeFigureOut">
              <a:rPr kumimoji="1" lang="zh-TW" altLang="en-US" smtClean="0"/>
              <a:t>2026/4/29 Wednesday</a:t>
            </a:fld>
            <a:endParaRPr kumimoji="1" lang="zh-TW" altLang="en-US"/>
          </a:p>
        </p:txBody>
      </p:sp>
      <p:sp>
        <p:nvSpPr>
          <p:cNvPr id="5" name="Footer Placeholder 4"/>
          <p:cNvSpPr>
            <a:spLocks noGrp="1"/>
          </p:cNvSpPr>
          <p:nvPr>
            <p:ph type="ftr" sz="quarter" idx="11"/>
          </p:nvPr>
        </p:nvSpPr>
        <p:spPr/>
        <p:txBody>
          <a:bodyPr/>
          <a:lstStyle/>
          <a:p>
            <a:endParaRPr kumimoji="1" lang="zh-TW" altLang="en-US"/>
          </a:p>
        </p:txBody>
      </p:sp>
      <p:sp>
        <p:nvSpPr>
          <p:cNvPr id="6" name="Slide Number Placeholder 5"/>
          <p:cNvSpPr>
            <a:spLocks noGrp="1"/>
          </p:cNvSpPr>
          <p:nvPr>
            <p:ph type="sldNum" sz="quarter" idx="12"/>
          </p:nvPr>
        </p:nvSpPr>
        <p:spPr/>
        <p:txBody>
          <a:bodyPr/>
          <a:lstStyle/>
          <a:p>
            <a:fld id="{015761F7-53F9-8942-8F79-F58BB3C2B954}" type="slidenum">
              <a:rPr kumimoji="1" lang="zh-TW" altLang="en-US" smtClean="0"/>
              <a:t>‹#›</a:t>
            </a:fld>
            <a:endParaRPr kumimoji="1" lang="zh-TW" altLang="en-US"/>
          </a:p>
        </p:txBody>
      </p:sp>
    </p:spTree>
    <p:extLst>
      <p:ext uri="{BB962C8B-B14F-4D97-AF65-F5344CB8AC3E}">
        <p14:creationId xmlns:p14="http://schemas.microsoft.com/office/powerpoint/2010/main" val="3516376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內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Content Placeholder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E79D08F7-2905-134E-82AB-3B2A180DE268}" type="datetimeFigureOut">
              <a:rPr kumimoji="1" lang="zh-TW" altLang="en-US" smtClean="0"/>
              <a:t>2026/4/29 Wednesday</a:t>
            </a:fld>
            <a:endParaRPr kumimoji="1" lang="zh-TW" altLang="en-US"/>
          </a:p>
        </p:txBody>
      </p:sp>
      <p:sp>
        <p:nvSpPr>
          <p:cNvPr id="5" name="Footer Placeholder 4"/>
          <p:cNvSpPr>
            <a:spLocks noGrp="1"/>
          </p:cNvSpPr>
          <p:nvPr>
            <p:ph type="ftr" sz="quarter" idx="11"/>
          </p:nvPr>
        </p:nvSpPr>
        <p:spPr/>
        <p:txBody>
          <a:bodyPr/>
          <a:lstStyle/>
          <a:p>
            <a:endParaRPr kumimoji="1" lang="zh-TW" altLang="en-US"/>
          </a:p>
        </p:txBody>
      </p:sp>
      <p:sp>
        <p:nvSpPr>
          <p:cNvPr id="6" name="Slide Number Placeholder 5"/>
          <p:cNvSpPr>
            <a:spLocks noGrp="1"/>
          </p:cNvSpPr>
          <p:nvPr>
            <p:ph type="sldNum" sz="quarter" idx="12"/>
          </p:nvPr>
        </p:nvSpPr>
        <p:spPr/>
        <p:txBody>
          <a:bodyPr/>
          <a:lstStyle/>
          <a:p>
            <a:fld id="{015761F7-53F9-8942-8F79-F58BB3C2B954}" type="slidenum">
              <a:rPr kumimoji="1" lang="zh-TW" altLang="en-US" smtClean="0"/>
              <a:t>‹#›</a:t>
            </a:fld>
            <a:endParaRPr kumimoji="1" lang="zh-TW" altLang="en-US"/>
          </a:p>
        </p:txBody>
      </p:sp>
    </p:spTree>
    <p:extLst>
      <p:ext uri="{BB962C8B-B14F-4D97-AF65-F5344CB8AC3E}">
        <p14:creationId xmlns:p14="http://schemas.microsoft.com/office/powerpoint/2010/main" val="34375776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zh-TW" altLang="en-US"/>
              <a:t>按一下以編輯母片標題樣式</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zh-TW" altLang="en-US"/>
              <a:t>按一下以編輯母片文字樣式</a:t>
            </a:r>
          </a:p>
        </p:txBody>
      </p:sp>
      <p:sp>
        <p:nvSpPr>
          <p:cNvPr id="4" name="Date Placeholder 3"/>
          <p:cNvSpPr>
            <a:spLocks noGrp="1"/>
          </p:cNvSpPr>
          <p:nvPr>
            <p:ph type="dt" sz="half" idx="10"/>
          </p:nvPr>
        </p:nvSpPr>
        <p:spPr/>
        <p:txBody>
          <a:bodyPr/>
          <a:lstStyle/>
          <a:p>
            <a:fld id="{E79D08F7-2905-134E-82AB-3B2A180DE268}" type="datetimeFigureOut">
              <a:rPr kumimoji="1" lang="zh-TW" altLang="en-US" smtClean="0"/>
              <a:t>2026/4/29 Wednesday</a:t>
            </a:fld>
            <a:endParaRPr kumimoji="1" lang="zh-TW" altLang="en-US"/>
          </a:p>
        </p:txBody>
      </p:sp>
      <p:sp>
        <p:nvSpPr>
          <p:cNvPr id="5" name="Footer Placeholder 4"/>
          <p:cNvSpPr>
            <a:spLocks noGrp="1"/>
          </p:cNvSpPr>
          <p:nvPr>
            <p:ph type="ftr" sz="quarter" idx="11"/>
          </p:nvPr>
        </p:nvSpPr>
        <p:spPr/>
        <p:txBody>
          <a:bodyPr/>
          <a:lstStyle/>
          <a:p>
            <a:endParaRPr kumimoji="1" lang="zh-TW" altLang="en-US"/>
          </a:p>
        </p:txBody>
      </p:sp>
      <p:sp>
        <p:nvSpPr>
          <p:cNvPr id="6" name="Slide Number Placeholder 5"/>
          <p:cNvSpPr>
            <a:spLocks noGrp="1"/>
          </p:cNvSpPr>
          <p:nvPr>
            <p:ph type="sldNum" sz="quarter" idx="12"/>
          </p:nvPr>
        </p:nvSpPr>
        <p:spPr/>
        <p:txBody>
          <a:bodyPr/>
          <a:lstStyle/>
          <a:p>
            <a:fld id="{015761F7-53F9-8942-8F79-F58BB3C2B954}" type="slidenum">
              <a:rPr kumimoji="1" lang="zh-TW" altLang="en-US" smtClean="0"/>
              <a:t>‹#›</a:t>
            </a:fld>
            <a:endParaRPr kumimoji="1" lang="zh-TW" altLang="en-US"/>
          </a:p>
        </p:txBody>
      </p:sp>
    </p:spTree>
    <p:extLst>
      <p:ext uri="{BB962C8B-B14F-4D97-AF65-F5344CB8AC3E}">
        <p14:creationId xmlns:p14="http://schemas.microsoft.com/office/powerpoint/2010/main" val="8675285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個內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Date Placeholder 4"/>
          <p:cNvSpPr>
            <a:spLocks noGrp="1"/>
          </p:cNvSpPr>
          <p:nvPr>
            <p:ph type="dt" sz="half" idx="10"/>
          </p:nvPr>
        </p:nvSpPr>
        <p:spPr/>
        <p:txBody>
          <a:bodyPr/>
          <a:lstStyle/>
          <a:p>
            <a:fld id="{E79D08F7-2905-134E-82AB-3B2A180DE268}" type="datetimeFigureOut">
              <a:rPr kumimoji="1" lang="zh-TW" altLang="en-US" smtClean="0"/>
              <a:t>2026/4/29 Wednesday</a:t>
            </a:fld>
            <a:endParaRPr kumimoji="1" lang="zh-TW" altLang="en-US"/>
          </a:p>
        </p:txBody>
      </p:sp>
      <p:sp>
        <p:nvSpPr>
          <p:cNvPr id="6" name="Footer Placeholder 5"/>
          <p:cNvSpPr>
            <a:spLocks noGrp="1"/>
          </p:cNvSpPr>
          <p:nvPr>
            <p:ph type="ftr" sz="quarter" idx="11"/>
          </p:nvPr>
        </p:nvSpPr>
        <p:spPr/>
        <p:txBody>
          <a:bodyPr/>
          <a:lstStyle/>
          <a:p>
            <a:endParaRPr kumimoji="1" lang="zh-TW" altLang="en-US"/>
          </a:p>
        </p:txBody>
      </p:sp>
      <p:sp>
        <p:nvSpPr>
          <p:cNvPr id="7" name="Slide Number Placeholder 6"/>
          <p:cNvSpPr>
            <a:spLocks noGrp="1"/>
          </p:cNvSpPr>
          <p:nvPr>
            <p:ph type="sldNum" sz="quarter" idx="12"/>
          </p:nvPr>
        </p:nvSpPr>
        <p:spPr/>
        <p:txBody>
          <a:bodyPr/>
          <a:lstStyle/>
          <a:p>
            <a:fld id="{015761F7-53F9-8942-8F79-F58BB3C2B954}" type="slidenum">
              <a:rPr kumimoji="1" lang="zh-TW" altLang="en-US" smtClean="0"/>
              <a:t>‹#›</a:t>
            </a:fld>
            <a:endParaRPr kumimoji="1" lang="zh-TW" altLang="en-US"/>
          </a:p>
        </p:txBody>
      </p:sp>
    </p:spTree>
    <p:extLst>
      <p:ext uri="{BB962C8B-B14F-4D97-AF65-F5344CB8AC3E}">
        <p14:creationId xmlns:p14="http://schemas.microsoft.com/office/powerpoint/2010/main" val="19306696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zh-TW" altLang="en-US"/>
              <a:t>按一下以編輯母片標題樣式</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TW" altLang="en-US"/>
              <a:t>按一下以編輯母片文字樣式</a:t>
            </a:r>
          </a:p>
        </p:txBody>
      </p:sp>
      <p:sp>
        <p:nvSpPr>
          <p:cNvPr id="4" name="Content Placeholder 3"/>
          <p:cNvSpPr>
            <a:spLocks noGrp="1"/>
          </p:cNvSpPr>
          <p:nvPr>
            <p:ph sz="half" idx="2"/>
          </p:nvPr>
        </p:nvSpPr>
        <p:spPr>
          <a:xfrm>
            <a:off x="472381" y="3618442"/>
            <a:ext cx="2901255" cy="5322183"/>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TW" altLang="en-US"/>
              <a:t>按一下以編輯母片文字樣式</a:t>
            </a:r>
          </a:p>
        </p:txBody>
      </p:sp>
      <p:sp>
        <p:nvSpPr>
          <p:cNvPr id="6" name="Content Placeholder 5"/>
          <p:cNvSpPr>
            <a:spLocks noGrp="1"/>
          </p:cNvSpPr>
          <p:nvPr>
            <p:ph sz="quarter" idx="4"/>
          </p:nvPr>
        </p:nvSpPr>
        <p:spPr>
          <a:xfrm>
            <a:off x="3471863" y="3618442"/>
            <a:ext cx="2915543" cy="5322183"/>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7" name="Date Placeholder 6"/>
          <p:cNvSpPr>
            <a:spLocks noGrp="1"/>
          </p:cNvSpPr>
          <p:nvPr>
            <p:ph type="dt" sz="half" idx="10"/>
          </p:nvPr>
        </p:nvSpPr>
        <p:spPr/>
        <p:txBody>
          <a:bodyPr/>
          <a:lstStyle/>
          <a:p>
            <a:fld id="{E79D08F7-2905-134E-82AB-3B2A180DE268}" type="datetimeFigureOut">
              <a:rPr kumimoji="1" lang="zh-TW" altLang="en-US" smtClean="0"/>
              <a:t>2026/4/29 Wednesday</a:t>
            </a:fld>
            <a:endParaRPr kumimoji="1" lang="zh-TW" altLang="en-US"/>
          </a:p>
        </p:txBody>
      </p:sp>
      <p:sp>
        <p:nvSpPr>
          <p:cNvPr id="8" name="Footer Placeholder 7"/>
          <p:cNvSpPr>
            <a:spLocks noGrp="1"/>
          </p:cNvSpPr>
          <p:nvPr>
            <p:ph type="ftr" sz="quarter" idx="11"/>
          </p:nvPr>
        </p:nvSpPr>
        <p:spPr/>
        <p:txBody>
          <a:bodyPr/>
          <a:lstStyle/>
          <a:p>
            <a:endParaRPr kumimoji="1" lang="zh-TW" altLang="en-US"/>
          </a:p>
        </p:txBody>
      </p:sp>
      <p:sp>
        <p:nvSpPr>
          <p:cNvPr id="9" name="Slide Number Placeholder 8"/>
          <p:cNvSpPr>
            <a:spLocks noGrp="1"/>
          </p:cNvSpPr>
          <p:nvPr>
            <p:ph type="sldNum" sz="quarter" idx="12"/>
          </p:nvPr>
        </p:nvSpPr>
        <p:spPr/>
        <p:txBody>
          <a:bodyPr/>
          <a:lstStyle/>
          <a:p>
            <a:fld id="{015761F7-53F9-8942-8F79-F58BB3C2B954}" type="slidenum">
              <a:rPr kumimoji="1" lang="zh-TW" altLang="en-US" smtClean="0"/>
              <a:t>‹#›</a:t>
            </a:fld>
            <a:endParaRPr kumimoji="1" lang="zh-TW" altLang="en-US"/>
          </a:p>
        </p:txBody>
      </p:sp>
    </p:spTree>
    <p:extLst>
      <p:ext uri="{BB962C8B-B14F-4D97-AF65-F5344CB8AC3E}">
        <p14:creationId xmlns:p14="http://schemas.microsoft.com/office/powerpoint/2010/main" val="1657742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Date Placeholder 2"/>
          <p:cNvSpPr>
            <a:spLocks noGrp="1"/>
          </p:cNvSpPr>
          <p:nvPr>
            <p:ph type="dt" sz="half" idx="10"/>
          </p:nvPr>
        </p:nvSpPr>
        <p:spPr/>
        <p:txBody>
          <a:bodyPr/>
          <a:lstStyle/>
          <a:p>
            <a:fld id="{E79D08F7-2905-134E-82AB-3B2A180DE268}" type="datetimeFigureOut">
              <a:rPr kumimoji="1" lang="zh-TW" altLang="en-US" smtClean="0"/>
              <a:t>2026/4/29 Wednesday</a:t>
            </a:fld>
            <a:endParaRPr kumimoji="1" lang="zh-TW" altLang="en-US"/>
          </a:p>
        </p:txBody>
      </p:sp>
      <p:sp>
        <p:nvSpPr>
          <p:cNvPr id="4" name="Footer Placeholder 3"/>
          <p:cNvSpPr>
            <a:spLocks noGrp="1"/>
          </p:cNvSpPr>
          <p:nvPr>
            <p:ph type="ftr" sz="quarter" idx="11"/>
          </p:nvPr>
        </p:nvSpPr>
        <p:spPr/>
        <p:txBody>
          <a:bodyPr/>
          <a:lstStyle/>
          <a:p>
            <a:endParaRPr kumimoji="1" lang="zh-TW" altLang="en-US"/>
          </a:p>
        </p:txBody>
      </p:sp>
      <p:sp>
        <p:nvSpPr>
          <p:cNvPr id="5" name="Slide Number Placeholder 4"/>
          <p:cNvSpPr>
            <a:spLocks noGrp="1"/>
          </p:cNvSpPr>
          <p:nvPr>
            <p:ph type="sldNum" sz="quarter" idx="12"/>
          </p:nvPr>
        </p:nvSpPr>
        <p:spPr/>
        <p:txBody>
          <a:bodyPr/>
          <a:lstStyle/>
          <a:p>
            <a:fld id="{015761F7-53F9-8942-8F79-F58BB3C2B954}" type="slidenum">
              <a:rPr kumimoji="1" lang="zh-TW" altLang="en-US" smtClean="0"/>
              <a:t>‹#›</a:t>
            </a:fld>
            <a:endParaRPr kumimoji="1" lang="zh-TW" altLang="en-US"/>
          </a:p>
        </p:txBody>
      </p:sp>
    </p:spTree>
    <p:extLst>
      <p:ext uri="{BB962C8B-B14F-4D97-AF65-F5344CB8AC3E}">
        <p14:creationId xmlns:p14="http://schemas.microsoft.com/office/powerpoint/2010/main" val="7070620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79D08F7-2905-134E-82AB-3B2A180DE268}" type="datetimeFigureOut">
              <a:rPr kumimoji="1" lang="zh-TW" altLang="en-US" smtClean="0"/>
              <a:t>2026/4/29 Wednesday</a:t>
            </a:fld>
            <a:endParaRPr kumimoji="1" lang="zh-TW" altLang="en-US"/>
          </a:p>
        </p:txBody>
      </p:sp>
      <p:sp>
        <p:nvSpPr>
          <p:cNvPr id="3" name="Footer Placeholder 2"/>
          <p:cNvSpPr>
            <a:spLocks noGrp="1"/>
          </p:cNvSpPr>
          <p:nvPr>
            <p:ph type="ftr" sz="quarter" idx="11"/>
          </p:nvPr>
        </p:nvSpPr>
        <p:spPr/>
        <p:txBody>
          <a:bodyPr/>
          <a:lstStyle/>
          <a:p>
            <a:endParaRPr kumimoji="1" lang="zh-TW" altLang="en-US"/>
          </a:p>
        </p:txBody>
      </p:sp>
      <p:sp>
        <p:nvSpPr>
          <p:cNvPr id="4" name="Slide Number Placeholder 3"/>
          <p:cNvSpPr>
            <a:spLocks noGrp="1"/>
          </p:cNvSpPr>
          <p:nvPr>
            <p:ph type="sldNum" sz="quarter" idx="12"/>
          </p:nvPr>
        </p:nvSpPr>
        <p:spPr/>
        <p:txBody>
          <a:bodyPr/>
          <a:lstStyle/>
          <a:p>
            <a:fld id="{015761F7-53F9-8942-8F79-F58BB3C2B954}" type="slidenum">
              <a:rPr kumimoji="1" lang="zh-TW" altLang="en-US" smtClean="0"/>
              <a:t>‹#›</a:t>
            </a:fld>
            <a:endParaRPr kumimoji="1" lang="zh-TW" altLang="en-US"/>
          </a:p>
        </p:txBody>
      </p:sp>
    </p:spTree>
    <p:extLst>
      <p:ext uri="{BB962C8B-B14F-4D97-AF65-F5344CB8AC3E}">
        <p14:creationId xmlns:p14="http://schemas.microsoft.com/office/powerpoint/2010/main" val="22350047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輔助字幕的內容">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zh-TW" altLang="en-US"/>
              <a:t>按一下以編輯母片標題樣式</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TW" altLang="en-US"/>
              <a:t>按一下以編輯母片文字樣式</a:t>
            </a:r>
          </a:p>
        </p:txBody>
      </p:sp>
      <p:sp>
        <p:nvSpPr>
          <p:cNvPr id="5" name="Date Placeholder 4"/>
          <p:cNvSpPr>
            <a:spLocks noGrp="1"/>
          </p:cNvSpPr>
          <p:nvPr>
            <p:ph type="dt" sz="half" idx="10"/>
          </p:nvPr>
        </p:nvSpPr>
        <p:spPr/>
        <p:txBody>
          <a:bodyPr/>
          <a:lstStyle/>
          <a:p>
            <a:fld id="{E79D08F7-2905-134E-82AB-3B2A180DE268}" type="datetimeFigureOut">
              <a:rPr kumimoji="1" lang="zh-TW" altLang="en-US" smtClean="0"/>
              <a:t>2026/4/29 Wednesday</a:t>
            </a:fld>
            <a:endParaRPr kumimoji="1" lang="zh-TW" altLang="en-US"/>
          </a:p>
        </p:txBody>
      </p:sp>
      <p:sp>
        <p:nvSpPr>
          <p:cNvPr id="6" name="Footer Placeholder 5"/>
          <p:cNvSpPr>
            <a:spLocks noGrp="1"/>
          </p:cNvSpPr>
          <p:nvPr>
            <p:ph type="ftr" sz="quarter" idx="11"/>
          </p:nvPr>
        </p:nvSpPr>
        <p:spPr/>
        <p:txBody>
          <a:bodyPr/>
          <a:lstStyle/>
          <a:p>
            <a:endParaRPr kumimoji="1" lang="zh-TW" altLang="en-US"/>
          </a:p>
        </p:txBody>
      </p:sp>
      <p:sp>
        <p:nvSpPr>
          <p:cNvPr id="7" name="Slide Number Placeholder 6"/>
          <p:cNvSpPr>
            <a:spLocks noGrp="1"/>
          </p:cNvSpPr>
          <p:nvPr>
            <p:ph type="sldNum" sz="quarter" idx="12"/>
          </p:nvPr>
        </p:nvSpPr>
        <p:spPr/>
        <p:txBody>
          <a:bodyPr/>
          <a:lstStyle/>
          <a:p>
            <a:fld id="{015761F7-53F9-8942-8F79-F58BB3C2B954}" type="slidenum">
              <a:rPr kumimoji="1" lang="zh-TW" altLang="en-US" smtClean="0"/>
              <a:t>‹#›</a:t>
            </a:fld>
            <a:endParaRPr kumimoji="1" lang="zh-TW" altLang="en-US"/>
          </a:p>
        </p:txBody>
      </p:sp>
    </p:spTree>
    <p:extLst>
      <p:ext uri="{BB962C8B-B14F-4D97-AF65-F5344CB8AC3E}">
        <p14:creationId xmlns:p14="http://schemas.microsoft.com/office/powerpoint/2010/main" val="14703641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輔助字幕的圖片">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zh-TW" altLang="en-US"/>
              <a:t>按一下以編輯母片標題樣式</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TW" altLang="en-US"/>
              <a:t>按一下圖示以新增圖片</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TW" altLang="en-US"/>
              <a:t>按一下以編輯母片文字樣式</a:t>
            </a:r>
          </a:p>
        </p:txBody>
      </p:sp>
      <p:sp>
        <p:nvSpPr>
          <p:cNvPr id="5" name="Date Placeholder 4"/>
          <p:cNvSpPr>
            <a:spLocks noGrp="1"/>
          </p:cNvSpPr>
          <p:nvPr>
            <p:ph type="dt" sz="half" idx="10"/>
          </p:nvPr>
        </p:nvSpPr>
        <p:spPr/>
        <p:txBody>
          <a:bodyPr/>
          <a:lstStyle/>
          <a:p>
            <a:fld id="{E79D08F7-2905-134E-82AB-3B2A180DE268}" type="datetimeFigureOut">
              <a:rPr kumimoji="1" lang="zh-TW" altLang="en-US" smtClean="0"/>
              <a:t>2026/4/29 Wednesday</a:t>
            </a:fld>
            <a:endParaRPr kumimoji="1" lang="zh-TW" altLang="en-US"/>
          </a:p>
        </p:txBody>
      </p:sp>
      <p:sp>
        <p:nvSpPr>
          <p:cNvPr id="6" name="Footer Placeholder 5"/>
          <p:cNvSpPr>
            <a:spLocks noGrp="1"/>
          </p:cNvSpPr>
          <p:nvPr>
            <p:ph type="ftr" sz="quarter" idx="11"/>
          </p:nvPr>
        </p:nvSpPr>
        <p:spPr/>
        <p:txBody>
          <a:bodyPr/>
          <a:lstStyle/>
          <a:p>
            <a:endParaRPr kumimoji="1" lang="zh-TW" altLang="en-US"/>
          </a:p>
        </p:txBody>
      </p:sp>
      <p:sp>
        <p:nvSpPr>
          <p:cNvPr id="7" name="Slide Number Placeholder 6"/>
          <p:cNvSpPr>
            <a:spLocks noGrp="1"/>
          </p:cNvSpPr>
          <p:nvPr>
            <p:ph type="sldNum" sz="quarter" idx="12"/>
          </p:nvPr>
        </p:nvSpPr>
        <p:spPr/>
        <p:txBody>
          <a:bodyPr/>
          <a:lstStyle/>
          <a:p>
            <a:fld id="{015761F7-53F9-8942-8F79-F58BB3C2B954}" type="slidenum">
              <a:rPr kumimoji="1" lang="zh-TW" altLang="en-US" smtClean="0"/>
              <a:t>‹#›</a:t>
            </a:fld>
            <a:endParaRPr kumimoji="1" lang="zh-TW" altLang="en-US"/>
          </a:p>
        </p:txBody>
      </p:sp>
    </p:spTree>
    <p:extLst>
      <p:ext uri="{BB962C8B-B14F-4D97-AF65-F5344CB8AC3E}">
        <p14:creationId xmlns:p14="http://schemas.microsoft.com/office/powerpoint/2010/main" val="7542951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Vertical Text Placeholder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E79D08F7-2905-134E-82AB-3B2A180DE268}" type="datetimeFigureOut">
              <a:rPr kumimoji="1" lang="zh-TW" altLang="en-US" smtClean="0"/>
              <a:t>2026/4/29 Wednesday</a:t>
            </a:fld>
            <a:endParaRPr kumimoji="1" lang="zh-TW" altLang="en-US"/>
          </a:p>
        </p:txBody>
      </p:sp>
      <p:sp>
        <p:nvSpPr>
          <p:cNvPr id="5" name="Footer Placeholder 4"/>
          <p:cNvSpPr>
            <a:spLocks noGrp="1"/>
          </p:cNvSpPr>
          <p:nvPr>
            <p:ph type="ftr" sz="quarter" idx="11"/>
          </p:nvPr>
        </p:nvSpPr>
        <p:spPr/>
        <p:txBody>
          <a:bodyPr/>
          <a:lstStyle/>
          <a:p>
            <a:endParaRPr kumimoji="1" lang="zh-TW" altLang="en-US"/>
          </a:p>
        </p:txBody>
      </p:sp>
      <p:sp>
        <p:nvSpPr>
          <p:cNvPr id="6" name="Slide Number Placeholder 5"/>
          <p:cNvSpPr>
            <a:spLocks noGrp="1"/>
          </p:cNvSpPr>
          <p:nvPr>
            <p:ph type="sldNum" sz="quarter" idx="12"/>
          </p:nvPr>
        </p:nvSpPr>
        <p:spPr/>
        <p:txBody>
          <a:bodyPr/>
          <a:lstStyle/>
          <a:p>
            <a:fld id="{015761F7-53F9-8942-8F79-F58BB3C2B954}" type="slidenum">
              <a:rPr kumimoji="1" lang="zh-TW" altLang="en-US" smtClean="0"/>
              <a:t>‹#›</a:t>
            </a:fld>
            <a:endParaRPr kumimoji="1" lang="zh-TW" altLang="en-US"/>
          </a:p>
        </p:txBody>
      </p:sp>
    </p:spTree>
    <p:extLst>
      <p:ext uri="{BB962C8B-B14F-4D97-AF65-F5344CB8AC3E}">
        <p14:creationId xmlns:p14="http://schemas.microsoft.com/office/powerpoint/2010/main" val="8078440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zh-TW" altLang="en-US"/>
              <a:t>按一下以編輯母片標題樣式</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E79D08F7-2905-134E-82AB-3B2A180DE268}" type="datetimeFigureOut">
              <a:rPr kumimoji="1" lang="zh-TW" altLang="en-US" smtClean="0"/>
              <a:t>2026/4/29 Wednesday</a:t>
            </a:fld>
            <a:endParaRPr kumimoji="1" lang="zh-TW" altLang="en-US"/>
          </a:p>
        </p:txBody>
      </p:sp>
      <p:sp>
        <p:nvSpPr>
          <p:cNvPr id="5" name="Footer Placeholder 4"/>
          <p:cNvSpPr>
            <a:spLocks noGrp="1"/>
          </p:cNvSpPr>
          <p:nvPr>
            <p:ph type="ftr" sz="quarter" idx="11"/>
          </p:nvPr>
        </p:nvSpPr>
        <p:spPr/>
        <p:txBody>
          <a:bodyPr/>
          <a:lstStyle/>
          <a:p>
            <a:endParaRPr kumimoji="1" lang="zh-TW" altLang="en-US"/>
          </a:p>
        </p:txBody>
      </p:sp>
      <p:sp>
        <p:nvSpPr>
          <p:cNvPr id="6" name="Slide Number Placeholder 5"/>
          <p:cNvSpPr>
            <a:spLocks noGrp="1"/>
          </p:cNvSpPr>
          <p:nvPr>
            <p:ph type="sldNum" sz="quarter" idx="12"/>
          </p:nvPr>
        </p:nvSpPr>
        <p:spPr/>
        <p:txBody>
          <a:bodyPr/>
          <a:lstStyle/>
          <a:p>
            <a:fld id="{015761F7-53F9-8942-8F79-F58BB3C2B954}" type="slidenum">
              <a:rPr kumimoji="1" lang="zh-TW" altLang="en-US" smtClean="0"/>
              <a:t>‹#›</a:t>
            </a:fld>
            <a:endParaRPr kumimoji="1" lang="zh-TW" altLang="en-US"/>
          </a:p>
        </p:txBody>
      </p:sp>
    </p:spTree>
    <p:extLst>
      <p:ext uri="{BB962C8B-B14F-4D97-AF65-F5344CB8AC3E}">
        <p14:creationId xmlns:p14="http://schemas.microsoft.com/office/powerpoint/2010/main" val="20719262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1000" r="-1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zh-TW" altLang="en-US"/>
              <a:t>按一下以編輯母片標題樣式</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82000"/>
                  </a:schemeClr>
                </a:solidFill>
              </a:defRPr>
            </a:lvl1pPr>
          </a:lstStyle>
          <a:p>
            <a:fld id="{E79D08F7-2905-134E-82AB-3B2A180DE268}" type="datetimeFigureOut">
              <a:rPr kumimoji="1" lang="zh-TW" altLang="en-US" smtClean="0"/>
              <a:t>2026/4/29 Wednesday</a:t>
            </a:fld>
            <a:endParaRPr kumimoji="1" lang="zh-TW" altLang="en-US"/>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kumimoji="1" lang="zh-TW" altLang="en-US"/>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82000"/>
                  </a:schemeClr>
                </a:solidFill>
              </a:defRPr>
            </a:lvl1pPr>
          </a:lstStyle>
          <a:p>
            <a:fld id="{015761F7-53F9-8942-8F79-F58BB3C2B954}" type="slidenum">
              <a:rPr kumimoji="1" lang="zh-TW" altLang="en-US" smtClean="0"/>
              <a:t>‹#›</a:t>
            </a:fld>
            <a:endParaRPr kumimoji="1" lang="zh-TW" altLang="en-US"/>
          </a:p>
        </p:txBody>
      </p:sp>
    </p:spTree>
    <p:extLst>
      <p:ext uri="{BB962C8B-B14F-4D97-AF65-F5344CB8AC3E}">
        <p14:creationId xmlns:p14="http://schemas.microsoft.com/office/powerpoint/2010/main" val="354678837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a:extLst>
              <a:ext uri="{FF2B5EF4-FFF2-40B4-BE49-F238E27FC236}">
                <a16:creationId xmlns:a16="http://schemas.microsoft.com/office/drawing/2014/main" id="{79F737EA-ABC7-4232-8846-2915DF83DBD9}"/>
              </a:ext>
            </a:extLst>
          </p:cNvPr>
          <p:cNvGraphicFramePr>
            <a:graphicFrameLocks noGrp="1"/>
          </p:cNvGraphicFramePr>
          <p:nvPr>
            <p:extLst>
              <p:ext uri="{D42A27DB-BD31-4B8C-83A1-F6EECF244321}">
                <p14:modId xmlns:p14="http://schemas.microsoft.com/office/powerpoint/2010/main" val="1563982075"/>
              </p:ext>
            </p:extLst>
          </p:nvPr>
        </p:nvGraphicFramePr>
        <p:xfrm>
          <a:off x="483577" y="1018402"/>
          <a:ext cx="5890846" cy="8171589"/>
        </p:xfrm>
        <a:graphic>
          <a:graphicData uri="http://schemas.openxmlformats.org/drawingml/2006/table">
            <a:tbl>
              <a:tblPr firstRow="1" bandRow="1">
                <a:tableStyleId>{5C22544A-7EE6-4342-B048-85BDC9FD1C3A}</a:tableStyleId>
              </a:tblPr>
              <a:tblGrid>
                <a:gridCol w="1495510">
                  <a:extLst>
                    <a:ext uri="{9D8B030D-6E8A-4147-A177-3AD203B41FA5}">
                      <a16:colId xmlns:a16="http://schemas.microsoft.com/office/drawing/2014/main" val="722045535"/>
                    </a:ext>
                  </a:extLst>
                </a:gridCol>
                <a:gridCol w="4395336">
                  <a:extLst>
                    <a:ext uri="{9D8B030D-6E8A-4147-A177-3AD203B41FA5}">
                      <a16:colId xmlns:a16="http://schemas.microsoft.com/office/drawing/2014/main" val="370648307"/>
                    </a:ext>
                  </a:extLst>
                </a:gridCol>
              </a:tblGrid>
              <a:tr h="340247">
                <a:tc gridSpan="2">
                  <a:txBody>
                    <a:bodyPr/>
                    <a:lstStyle/>
                    <a:p>
                      <a:pPr algn="ctr">
                        <a:lnSpc>
                          <a:spcPct val="100000"/>
                        </a:lnSpc>
                      </a:pPr>
                      <a:r>
                        <a:rPr lang="en-US" altLang="zh-TW" sz="1800" dirty="0">
                          <a:solidFill>
                            <a:schemeClr val="tx1"/>
                          </a:solidFill>
                          <a:latin typeface="Microsoft JhengHei" panose="020B0604030504040204" pitchFamily="34" charset="-120"/>
                          <a:ea typeface="Microsoft JhengHei" panose="020B0604030504040204" pitchFamily="34" charset="-120"/>
                        </a:rPr>
                        <a:t>115</a:t>
                      </a:r>
                      <a:r>
                        <a:rPr lang="zh-TW" altLang="en-US" sz="1800" dirty="0">
                          <a:solidFill>
                            <a:schemeClr val="tx1"/>
                          </a:solidFill>
                          <a:latin typeface="Microsoft JhengHei" panose="020B0604030504040204" pitchFamily="34" charset="-120"/>
                          <a:ea typeface="Microsoft JhengHei" panose="020B0604030504040204" pitchFamily="34" charset="-120"/>
                        </a:rPr>
                        <a:t>年度「小勞雄福企 溫暖心城市計畫」</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zh-TW"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08129912"/>
                  </a:ext>
                </a:extLst>
              </a:tr>
              <a:tr h="340247">
                <a:tc gridSpan="2">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zh-TW" altLang="en-US" sz="1800" b="1" kern="1200" dirty="0">
                          <a:solidFill>
                            <a:schemeClr val="tx1"/>
                          </a:solidFill>
                          <a:latin typeface="Microsoft JhengHei" panose="020B0604030504040204" pitchFamily="34" charset="-120"/>
                          <a:ea typeface="Microsoft JhengHei" panose="020B0604030504040204" pitchFamily="34" charset="-120"/>
                          <a:cs typeface="+mn-cs"/>
                        </a:rPr>
                        <a:t>企業量化指標自評表（</a:t>
                      </a:r>
                      <a:r>
                        <a:rPr lang="en-US" altLang="zh-TW" sz="1800" b="1" kern="1200" dirty="0">
                          <a:solidFill>
                            <a:schemeClr val="tx1"/>
                          </a:solidFill>
                          <a:latin typeface="Microsoft JhengHei" panose="020B0604030504040204" pitchFamily="34" charset="-120"/>
                          <a:ea typeface="Microsoft JhengHei" panose="020B0604030504040204" pitchFamily="34" charset="-120"/>
                          <a:cs typeface="+mn-cs"/>
                        </a:rPr>
                        <a:t>C</a:t>
                      </a:r>
                      <a:r>
                        <a:rPr lang="zh-TW" altLang="en-US" sz="1800" b="1" kern="1200" dirty="0">
                          <a:solidFill>
                            <a:schemeClr val="tx1"/>
                          </a:solidFill>
                          <a:latin typeface="Microsoft JhengHei" panose="020B0604030504040204" pitchFamily="34" charset="-120"/>
                          <a:ea typeface="Microsoft JhengHei" panose="020B0604030504040204" pitchFamily="34" charset="-120"/>
                          <a:cs typeface="+mn-cs"/>
                        </a:rPr>
                        <a:t>組事業單位）</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lnSpc>
                          <a:spcPct val="100000"/>
                        </a:lnSpc>
                      </a:pPr>
                      <a:endParaRPr lang="zh-TW" altLang="en-US" sz="1600" dirty="0">
                        <a:solidFill>
                          <a:schemeClr val="tx1"/>
                        </a:solidFill>
                        <a:latin typeface="Microsoft JhengHei" panose="020B0604030504040204" pitchFamily="34" charset="-120"/>
                        <a:ea typeface="Microsoft JhengHei"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557046503"/>
                  </a:ext>
                </a:extLst>
              </a:tr>
              <a:tr h="340247">
                <a:tc>
                  <a:txBody>
                    <a:bodyPr/>
                    <a:lstStyle/>
                    <a:p>
                      <a:pPr algn="ctr">
                        <a:lnSpc>
                          <a:spcPct val="100000"/>
                        </a:lnSpc>
                      </a:pPr>
                      <a:r>
                        <a:rPr lang="zh-TW" altLang="en-US" sz="1800" dirty="0">
                          <a:solidFill>
                            <a:schemeClr val="tx1"/>
                          </a:solidFill>
                          <a:latin typeface="Microsoft JhengHei" panose="020B0604030504040204" pitchFamily="34" charset="-120"/>
                          <a:ea typeface="Microsoft JhengHei" panose="020B0604030504040204" pitchFamily="34" charset="-120"/>
                        </a:rPr>
                        <a:t>企業名稱</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endParaRPr lang="zh-TW" altLang="en-US" sz="1800" dirty="0">
                        <a:solidFill>
                          <a:schemeClr val="tx1"/>
                        </a:solidFill>
                        <a:latin typeface="Microsoft JhengHei" panose="020B0604030504040204" pitchFamily="34" charset="-120"/>
                        <a:ea typeface="Microsoft JhengHei"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349203011"/>
                  </a:ext>
                </a:extLst>
              </a:tr>
              <a:tr h="340247">
                <a:tc gridSpan="2">
                  <a:txBody>
                    <a:bodyPr/>
                    <a:lstStyle/>
                    <a:p>
                      <a:pPr algn="ctr">
                        <a:lnSpc>
                          <a:spcPct val="100000"/>
                        </a:lnSpc>
                      </a:pPr>
                      <a:r>
                        <a:rPr lang="zh-TW" altLang="en-US" sz="1800" dirty="0">
                          <a:solidFill>
                            <a:schemeClr val="tx1"/>
                          </a:solidFill>
                          <a:latin typeface="Microsoft JhengHei" panose="020B0604030504040204" pitchFamily="34" charset="-120"/>
                          <a:ea typeface="Microsoft JhengHei" panose="020B0604030504040204" pitchFamily="34" charset="-120"/>
                        </a:rPr>
                        <a:t>工資和福利（佔比</a:t>
                      </a:r>
                      <a:r>
                        <a:rPr lang="en-US" altLang="zh-TW" sz="1800" dirty="0">
                          <a:solidFill>
                            <a:schemeClr val="tx1"/>
                          </a:solidFill>
                          <a:latin typeface="Microsoft JhengHei" panose="020B0604030504040204" pitchFamily="34" charset="-120"/>
                          <a:ea typeface="Microsoft JhengHei" panose="020B0604030504040204" pitchFamily="34" charset="-120"/>
                        </a:rPr>
                        <a:t>15%</a:t>
                      </a:r>
                      <a:r>
                        <a:rPr lang="zh-TW" altLang="en-US" sz="1800" dirty="0">
                          <a:solidFill>
                            <a:schemeClr val="tx1"/>
                          </a:solidFill>
                          <a:latin typeface="Microsoft JhengHei" panose="020B0604030504040204" pitchFamily="34" charset="-120"/>
                          <a:ea typeface="Microsoft JhengHei" panose="020B0604030504040204" pitchFamily="34" charset="-12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lnSpc>
                          <a:spcPct val="100000"/>
                        </a:lnSpc>
                      </a:pPr>
                      <a:endParaRPr lang="zh-TW" altLang="en-US" sz="1600" dirty="0">
                        <a:solidFill>
                          <a:schemeClr val="tx1"/>
                        </a:solidFill>
                        <a:latin typeface="Microsoft JhengHei" panose="020B0604030504040204" pitchFamily="34" charset="-120"/>
                        <a:ea typeface="Microsoft JhengHei"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45936509"/>
                  </a:ext>
                </a:extLst>
              </a:tr>
              <a:tr h="2728003">
                <a:tc gridSpan="2">
                  <a:txBody>
                    <a:bodyPr/>
                    <a:lstStyle/>
                    <a:p>
                      <a:pPr>
                        <a:lnSpc>
                          <a:spcPct val="150000"/>
                        </a:lnSpc>
                      </a:pPr>
                      <a:r>
                        <a:rPr lang="zh-TW" altLang="en-US" sz="1400" b="1" kern="1200" dirty="0">
                          <a:solidFill>
                            <a:schemeClr val="tx1"/>
                          </a:solidFill>
                          <a:effectLst/>
                          <a:latin typeface="微軟正黑體" panose="020B0604030504040204" pitchFamily="34" charset="-120"/>
                          <a:ea typeface="微軟正黑體" panose="020B0604030504040204" pitchFamily="34" charset="-120"/>
                          <a:cs typeface="+mn-cs"/>
                        </a:rPr>
                        <a:t>◆以</a:t>
                      </a:r>
                      <a:r>
                        <a:rPr lang="en-US" altLang="zh-TW" sz="1400" b="1" kern="1200" dirty="0">
                          <a:solidFill>
                            <a:schemeClr val="tx1"/>
                          </a:solidFill>
                          <a:effectLst/>
                          <a:latin typeface="微軟正黑體" panose="020B0604030504040204" pitchFamily="34" charset="-120"/>
                          <a:ea typeface="微軟正黑體" panose="020B0604030504040204" pitchFamily="34" charset="-120"/>
                          <a:cs typeface="+mn-cs"/>
                        </a:rPr>
                        <a:t>40</a:t>
                      </a:r>
                      <a:r>
                        <a:rPr lang="zh-TW" altLang="en-US" sz="1400" b="1" kern="1200" dirty="0">
                          <a:solidFill>
                            <a:schemeClr val="tx1"/>
                          </a:solidFill>
                          <a:effectLst/>
                          <a:latin typeface="微軟正黑體" panose="020B0604030504040204" pitchFamily="34" charset="-120"/>
                          <a:ea typeface="微軟正黑體" panose="020B0604030504040204" pitchFamily="34" charset="-120"/>
                          <a:cs typeface="+mn-cs"/>
                        </a:rPr>
                        <a:t>分為基礎計算</a:t>
                      </a:r>
                      <a:r>
                        <a:rPr lang="zh-TW" altLang="en-US" sz="1400" kern="1200" dirty="0">
                          <a:solidFill>
                            <a:schemeClr val="tx1"/>
                          </a:solidFill>
                          <a:effectLst/>
                          <a:latin typeface="微軟正黑體" panose="020B0604030504040204" pitchFamily="34" charset="-120"/>
                          <a:ea typeface="微軟正黑體" panose="020B0604030504040204" pitchFamily="34" charset="-120"/>
                          <a:cs typeface="+mn-cs"/>
                        </a:rPr>
                        <a:t>。</a:t>
                      </a:r>
                      <a:endParaRPr lang="en-US" altLang="zh-TW" sz="1400" kern="1200" dirty="0">
                        <a:solidFill>
                          <a:schemeClr val="tx1"/>
                        </a:solidFill>
                        <a:effectLst/>
                        <a:latin typeface="微軟正黑體" panose="020B0604030504040204" pitchFamily="34" charset="-120"/>
                        <a:ea typeface="微軟正黑體" panose="020B0604030504040204" pitchFamily="34" charset="-120"/>
                        <a:cs typeface="+mn-cs"/>
                      </a:endParaRPr>
                    </a:p>
                    <a:p>
                      <a:pPr marL="0" marR="0" lvl="0" indent="0" algn="l" defTabSz="685800" rtl="0" eaLnBrk="1" fontAlgn="auto" latinLnBrk="0" hangingPunct="1">
                        <a:lnSpc>
                          <a:spcPct val="150000"/>
                        </a:lnSpc>
                        <a:spcBef>
                          <a:spcPts val="0"/>
                        </a:spcBef>
                        <a:spcAft>
                          <a:spcPts val="0"/>
                        </a:spcAft>
                        <a:buClrTx/>
                        <a:buSzTx/>
                        <a:buFontTx/>
                        <a:buNone/>
                        <a:tabLst/>
                        <a:defRPr/>
                      </a:pPr>
                      <a:r>
                        <a:rPr lang="zh-TW" altLang="en-US" sz="1400" b="1" kern="1200" dirty="0">
                          <a:solidFill>
                            <a:schemeClr val="tx1"/>
                          </a:solidFill>
                          <a:effectLst/>
                          <a:latin typeface="微軟正黑體" panose="020B0604030504040204" pitchFamily="34" charset="-120"/>
                          <a:ea typeface="微軟正黑體" panose="020B0604030504040204" pitchFamily="34" charset="-120"/>
                          <a:cs typeface="+mn-cs"/>
                        </a:rPr>
                        <a:t>◆ 計算方式為：</a:t>
                      </a:r>
                      <a:r>
                        <a:rPr lang="en-US" altLang="zh-TW" sz="1400" b="1" kern="1200" dirty="0">
                          <a:solidFill>
                            <a:schemeClr val="tx1"/>
                          </a:solidFill>
                          <a:effectLst/>
                          <a:latin typeface="微軟正黑體" panose="020B0604030504040204" pitchFamily="34" charset="-120"/>
                          <a:ea typeface="微軟正黑體" panose="020B0604030504040204" pitchFamily="34" charset="-120"/>
                          <a:cs typeface="+mn-cs"/>
                        </a:rPr>
                        <a:t>40</a:t>
                      </a:r>
                      <a:r>
                        <a:rPr lang="zh-TW" altLang="en-US" sz="1400" b="1" kern="1200" dirty="0">
                          <a:solidFill>
                            <a:schemeClr val="tx1"/>
                          </a:solidFill>
                          <a:effectLst/>
                          <a:latin typeface="微軟正黑體" panose="020B0604030504040204" pitchFamily="34" charset="-120"/>
                          <a:ea typeface="微軟正黑體" panose="020B0604030504040204" pitchFamily="34" charset="-120"/>
                          <a:cs typeface="+mn-cs"/>
                        </a:rPr>
                        <a:t>分</a:t>
                      </a:r>
                      <a:r>
                        <a:rPr lang="en-US" altLang="zh-TW" sz="1400" b="1" kern="1200" dirty="0">
                          <a:solidFill>
                            <a:schemeClr val="tx1"/>
                          </a:solidFill>
                          <a:effectLst/>
                          <a:latin typeface="微軟正黑體" panose="020B0604030504040204" pitchFamily="34" charset="-120"/>
                          <a:ea typeface="微軟正黑體" panose="020B0604030504040204" pitchFamily="34" charset="-120"/>
                          <a:cs typeface="+mn-cs"/>
                        </a:rPr>
                        <a:t>(</a:t>
                      </a:r>
                      <a:r>
                        <a:rPr lang="zh-TW" altLang="en-US" sz="1400" b="1" kern="1200" dirty="0">
                          <a:solidFill>
                            <a:schemeClr val="tx1"/>
                          </a:solidFill>
                          <a:effectLst/>
                          <a:latin typeface="微軟正黑體" panose="020B0604030504040204" pitchFamily="34" charset="-120"/>
                          <a:ea typeface="微軟正黑體" panose="020B0604030504040204" pitchFamily="34" charset="-120"/>
                          <a:cs typeface="+mn-cs"/>
                        </a:rPr>
                        <a:t>基本分</a:t>
                      </a:r>
                      <a:r>
                        <a:rPr lang="en-US" altLang="zh-TW" sz="1400" b="1" kern="1200" dirty="0">
                          <a:solidFill>
                            <a:schemeClr val="tx1"/>
                          </a:solidFill>
                          <a:effectLst/>
                          <a:latin typeface="微軟正黑體" panose="020B0604030504040204" pitchFamily="34" charset="-120"/>
                          <a:ea typeface="微軟正黑體" panose="020B0604030504040204" pitchFamily="34" charset="-120"/>
                          <a:cs typeface="+mn-cs"/>
                        </a:rPr>
                        <a:t>)</a:t>
                      </a:r>
                      <a:r>
                        <a:rPr lang="zh-TW" altLang="en-US" sz="1400" b="1" kern="1200" dirty="0">
                          <a:solidFill>
                            <a:schemeClr val="tx1"/>
                          </a:solidFill>
                          <a:effectLst/>
                          <a:latin typeface="微軟正黑體" panose="020B0604030504040204" pitchFamily="34" charset="-120"/>
                          <a:ea typeface="微軟正黑體" panose="020B0604030504040204" pitchFamily="34" charset="-120"/>
                          <a:cs typeface="+mn-cs"/>
                        </a:rPr>
                        <a:t>＋級距加分＝得</a:t>
                      </a:r>
                      <a:r>
                        <a:rPr lang="zh-TW" altLang="en-US" sz="1400" b="1" kern="1200" dirty="0">
                          <a:solidFill>
                            <a:schemeClr val="tx1"/>
                          </a:solidFill>
                          <a:effectLst/>
                          <a:latin typeface="Microsoft JhengHei" panose="020B0604030504040204" pitchFamily="34" charset="-120"/>
                          <a:ea typeface="Microsoft JhengHei" panose="020B0604030504040204" pitchFamily="34" charset="-120"/>
                        </a:rPr>
                        <a:t>分</a:t>
                      </a:r>
                      <a:endParaRPr lang="en-US" altLang="zh-TW" sz="1400" b="1" kern="1200" dirty="0">
                        <a:solidFill>
                          <a:schemeClr val="tx1"/>
                        </a:solidFill>
                        <a:effectLst/>
                        <a:latin typeface="Microsoft JhengHei" panose="020B0604030504040204" pitchFamily="34" charset="-120"/>
                        <a:ea typeface="Microsoft JhengHei" panose="020B0604030504040204" pitchFamily="34" charset="-120"/>
                      </a:endParaRPr>
                    </a:p>
                    <a:p>
                      <a:pPr marL="0" marR="0" lvl="0" indent="0" algn="l" defTabSz="685800" rtl="0" eaLnBrk="1" fontAlgn="auto" latinLnBrk="0" hangingPunct="1">
                        <a:lnSpc>
                          <a:spcPct val="150000"/>
                        </a:lnSpc>
                        <a:spcBef>
                          <a:spcPts val="0"/>
                        </a:spcBef>
                        <a:spcAft>
                          <a:spcPts val="0"/>
                        </a:spcAft>
                        <a:buClrTx/>
                        <a:buSzTx/>
                        <a:buFontTx/>
                        <a:buNone/>
                        <a:tabLst/>
                        <a:defRPr/>
                      </a:pPr>
                      <a:r>
                        <a:rPr lang="en-US"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a:t>
                      </a:r>
                      <a:r>
                        <a:rPr lang="zh-TW"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本項最高</a:t>
                      </a:r>
                      <a:r>
                        <a:rPr lang="en-US"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70</a:t>
                      </a:r>
                      <a:r>
                        <a:rPr lang="zh-TW"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分，加分後逾</a:t>
                      </a:r>
                      <a:r>
                        <a:rPr lang="en-US"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70</a:t>
                      </a:r>
                      <a:r>
                        <a:rPr lang="zh-TW"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分者，以</a:t>
                      </a:r>
                      <a:r>
                        <a:rPr lang="en-US"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70</a:t>
                      </a:r>
                      <a:r>
                        <a:rPr lang="zh-TW"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分計算</a:t>
                      </a:r>
                      <a:r>
                        <a:rPr lang="en-US"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a:t>
                      </a:r>
                    </a:p>
                    <a:p>
                      <a:pPr marL="0" marR="0" lvl="0" indent="0" algn="l" defTabSz="685800" rtl="0" eaLnBrk="1" fontAlgn="auto" latinLnBrk="0" hangingPunct="1">
                        <a:lnSpc>
                          <a:spcPct val="150000"/>
                        </a:lnSpc>
                        <a:spcBef>
                          <a:spcPts val="0"/>
                        </a:spcBef>
                        <a:spcAft>
                          <a:spcPts val="0"/>
                        </a:spcAft>
                        <a:buClrTx/>
                        <a:buSzTx/>
                        <a:buFontTx/>
                        <a:buNone/>
                        <a:tabLst/>
                        <a:defRPr/>
                      </a:pPr>
                      <a:r>
                        <a:rPr lang="en-US" altLang="zh-TW" sz="1400" b="0" kern="1200" dirty="0">
                          <a:solidFill>
                            <a:schemeClr val="accent5">
                              <a:lumMod val="75000"/>
                            </a:schemeClr>
                          </a:solidFill>
                          <a:effectLst/>
                          <a:latin typeface="Microsoft JhengHei" panose="020B0604030504040204" pitchFamily="34" charset="-120"/>
                          <a:ea typeface="Microsoft JhengHei" panose="020B0604030504040204" pitchFamily="34" charset="-120"/>
                          <a:cs typeface="+mn-cs"/>
                        </a:rPr>
                        <a:t>※</a:t>
                      </a:r>
                      <a:r>
                        <a:rPr lang="zh-TW" altLang="en-US" sz="1400" b="0" kern="1200" dirty="0">
                          <a:solidFill>
                            <a:schemeClr val="accent5">
                              <a:lumMod val="75000"/>
                            </a:schemeClr>
                          </a:solidFill>
                          <a:effectLst/>
                          <a:latin typeface="Microsoft JhengHei" panose="020B0604030504040204" pitchFamily="34" charset="-120"/>
                          <a:ea typeface="Microsoft JhengHei" panose="020B0604030504040204" pitchFamily="34" charset="-120"/>
                          <a:cs typeface="+mn-cs"/>
                        </a:rPr>
                        <a:t>若未達評選指標最低標準，則以基本分</a:t>
                      </a:r>
                      <a:r>
                        <a:rPr lang="en-US" altLang="zh-TW" sz="1400" b="0" kern="1200" dirty="0">
                          <a:solidFill>
                            <a:schemeClr val="accent5">
                              <a:lumMod val="75000"/>
                            </a:schemeClr>
                          </a:solidFill>
                          <a:effectLst/>
                          <a:latin typeface="Microsoft JhengHei" panose="020B0604030504040204" pitchFamily="34" charset="-120"/>
                          <a:ea typeface="Microsoft JhengHei" panose="020B0604030504040204" pitchFamily="34" charset="-120"/>
                          <a:cs typeface="+mn-cs"/>
                        </a:rPr>
                        <a:t>40</a:t>
                      </a:r>
                      <a:r>
                        <a:rPr lang="zh-TW" altLang="en-US" sz="1400" b="0" kern="1200" dirty="0">
                          <a:solidFill>
                            <a:schemeClr val="accent5">
                              <a:lumMod val="75000"/>
                            </a:schemeClr>
                          </a:solidFill>
                          <a:effectLst/>
                          <a:latin typeface="Microsoft JhengHei" panose="020B0604030504040204" pitchFamily="34" charset="-120"/>
                          <a:ea typeface="Microsoft JhengHei" panose="020B0604030504040204" pitchFamily="34" charset="-120"/>
                          <a:cs typeface="+mn-cs"/>
                        </a:rPr>
                        <a:t>計分</a:t>
                      </a:r>
                      <a:endParaRPr lang="en-US" altLang="zh-TW" sz="1400" b="1" kern="1200" dirty="0">
                        <a:solidFill>
                          <a:schemeClr val="tx1"/>
                        </a:solidFill>
                        <a:effectLst/>
                        <a:latin typeface="Microsoft JhengHei" panose="020B0604030504040204" pitchFamily="34" charset="-120"/>
                        <a:ea typeface="Microsoft JhengHei" panose="020B0604030504040204" pitchFamily="34" charset="-120"/>
                        <a:cs typeface="+mn-cs"/>
                      </a:endParaRPr>
                    </a:p>
                    <a:p>
                      <a:pPr marL="0" marR="0" lvl="0" indent="0" algn="l" defTabSz="685800" rtl="0" eaLnBrk="1" fontAlgn="auto" latinLnBrk="0" hangingPunct="1">
                        <a:lnSpc>
                          <a:spcPct val="150000"/>
                        </a:lnSpc>
                        <a:spcBef>
                          <a:spcPts val="0"/>
                        </a:spcBef>
                        <a:spcAft>
                          <a:spcPts val="0"/>
                        </a:spcAft>
                        <a:buClrTx/>
                        <a:buSzTx/>
                        <a:buFontTx/>
                        <a:buNone/>
                        <a:tabLst/>
                        <a:defRPr/>
                      </a:pPr>
                      <a:r>
                        <a:rPr lang="zh-TW"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在評比資料採計期間內，該單位</a:t>
                      </a:r>
                      <a:r>
                        <a:rPr lang="zh-TW"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全時勞工勞退提繳工資中位數最高月份</a:t>
                      </a:r>
                      <a:r>
                        <a:rPr lang="zh-TW"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，以</a:t>
                      </a:r>
                      <a:r>
                        <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114</a:t>
                      </a:r>
                      <a:r>
                        <a:rPr lang="zh-TW"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年勞工退休金月提繳分級表為加分標準，每高於第</a:t>
                      </a:r>
                      <a:r>
                        <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26</a:t>
                      </a:r>
                      <a:r>
                        <a:rPr lang="zh-TW"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級月提繳工資</a:t>
                      </a:r>
                      <a:r>
                        <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(3</a:t>
                      </a:r>
                      <a:r>
                        <a:rPr lang="zh-TW"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萬</a:t>
                      </a:r>
                      <a:r>
                        <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300</a:t>
                      </a:r>
                      <a:r>
                        <a:rPr lang="zh-TW"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元</a:t>
                      </a:r>
                      <a:r>
                        <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a:t>
                      </a:r>
                      <a:r>
                        <a:rPr lang="zh-TW"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一級，即加</a:t>
                      </a:r>
                      <a:r>
                        <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3</a:t>
                      </a:r>
                      <a:r>
                        <a:rPr lang="zh-TW"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分。</a:t>
                      </a:r>
                      <a:r>
                        <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(48,200</a:t>
                      </a:r>
                      <a:r>
                        <a:rPr lang="zh-TW"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元以上滿分</a:t>
                      </a:r>
                      <a:r>
                        <a:rPr lang="zh-TW" altLang="zh-TW" sz="1350" kern="1200" dirty="0">
                          <a:solidFill>
                            <a:schemeClr val="dk1"/>
                          </a:solidFill>
                          <a:effectLst/>
                          <a:latin typeface="+mn-lt"/>
                          <a:ea typeface="+mn-ea"/>
                          <a:cs typeface="+mn-cs"/>
                        </a:rPr>
                        <a:t>，</a:t>
                      </a:r>
                      <a:r>
                        <a:rPr lang="zh-TW" altLang="zh-TW" sz="1400" b="0" kern="1200" dirty="0">
                          <a:solidFill>
                            <a:schemeClr val="accent5">
                              <a:lumMod val="75000"/>
                            </a:schemeClr>
                          </a:solidFill>
                          <a:effectLst/>
                          <a:latin typeface="Microsoft JhengHei" panose="020B0604030504040204" pitchFamily="34" charset="-120"/>
                          <a:ea typeface="Microsoft JhengHei" panose="020B0604030504040204" pitchFamily="34" charset="-120"/>
                          <a:cs typeface="+mn-cs"/>
                        </a:rPr>
                        <a:t>未達</a:t>
                      </a:r>
                      <a:r>
                        <a:rPr lang="en-US" altLang="zh-TW" sz="1400" b="0" kern="1200" dirty="0">
                          <a:solidFill>
                            <a:schemeClr val="accent5">
                              <a:lumMod val="75000"/>
                            </a:schemeClr>
                          </a:solidFill>
                          <a:effectLst/>
                          <a:latin typeface="Microsoft JhengHei" panose="020B0604030504040204" pitchFamily="34" charset="-120"/>
                          <a:ea typeface="Microsoft JhengHei" panose="020B0604030504040204" pitchFamily="34" charset="-120"/>
                          <a:cs typeface="+mn-cs"/>
                        </a:rPr>
                        <a:t>30,300</a:t>
                      </a:r>
                      <a:r>
                        <a:rPr lang="zh-TW" altLang="zh-TW" sz="1400" b="0" kern="1200" dirty="0">
                          <a:solidFill>
                            <a:schemeClr val="accent5">
                              <a:lumMod val="75000"/>
                            </a:schemeClr>
                          </a:solidFill>
                          <a:effectLst/>
                          <a:latin typeface="Microsoft JhengHei" panose="020B0604030504040204" pitchFamily="34" charset="-120"/>
                          <a:ea typeface="Microsoft JhengHei" panose="020B0604030504040204" pitchFamily="34" charset="-120"/>
                          <a:cs typeface="+mn-cs"/>
                        </a:rPr>
                        <a:t>元者以</a:t>
                      </a:r>
                      <a:r>
                        <a:rPr lang="en-US" altLang="zh-TW" sz="1400" b="0" kern="1200" dirty="0">
                          <a:solidFill>
                            <a:schemeClr val="accent5">
                              <a:lumMod val="75000"/>
                            </a:schemeClr>
                          </a:solidFill>
                          <a:effectLst/>
                          <a:latin typeface="Microsoft JhengHei" panose="020B0604030504040204" pitchFamily="34" charset="-120"/>
                          <a:ea typeface="Microsoft JhengHei" panose="020B0604030504040204" pitchFamily="34" charset="-120"/>
                          <a:cs typeface="+mn-cs"/>
                        </a:rPr>
                        <a:t>40</a:t>
                      </a:r>
                      <a:r>
                        <a:rPr lang="zh-TW" altLang="zh-TW" sz="1400" b="0" kern="1200" dirty="0">
                          <a:solidFill>
                            <a:schemeClr val="accent5">
                              <a:lumMod val="75000"/>
                            </a:schemeClr>
                          </a:solidFill>
                          <a:effectLst/>
                          <a:latin typeface="Microsoft JhengHei" panose="020B0604030504040204" pitchFamily="34" charset="-120"/>
                          <a:ea typeface="Microsoft JhengHei" panose="020B0604030504040204" pitchFamily="34" charset="-120"/>
                          <a:cs typeface="+mn-cs"/>
                        </a:rPr>
                        <a:t>分計</a:t>
                      </a:r>
                      <a:r>
                        <a:rPr lang="en-US" altLang="zh-TW" sz="1400" b="0" kern="1200" dirty="0">
                          <a:solidFill>
                            <a:schemeClr val="accent5">
                              <a:lumMod val="75000"/>
                            </a:schemeClr>
                          </a:solidFill>
                          <a:effectLst/>
                          <a:latin typeface="Microsoft JhengHei" panose="020B0604030504040204" pitchFamily="34" charset="-120"/>
                          <a:ea typeface="Microsoft JhengHei" panose="020B0604030504040204" pitchFamily="34" charset="-120"/>
                          <a:cs typeface="+mn-cs"/>
                        </a:rPr>
                        <a:t>)</a:t>
                      </a:r>
                      <a:endParaRPr lang="en-US" altLang="zh-TW" sz="1400" kern="1200" dirty="0">
                        <a:solidFill>
                          <a:schemeClr val="accent5">
                            <a:lumMod val="75000"/>
                          </a:schemeClr>
                        </a:solidFill>
                        <a:effectLst/>
                        <a:latin typeface="微軟正黑體" panose="020B0604030504040204" pitchFamily="34" charset="-120"/>
                        <a:ea typeface="微軟正黑體" panose="020B0604030504040204" pitchFamily="34" charset="-120"/>
                        <a:cs typeface="+mn-cs"/>
                      </a:endParaRPr>
                    </a:p>
                    <a:p>
                      <a:pPr marL="0" lvl="0" algn="l" defTabSz="685800" rtl="0" eaLnBrk="1" latinLnBrk="0" hangingPunct="1">
                        <a:lnSpc>
                          <a:spcPct val="150000"/>
                        </a:lnSpc>
                      </a:pPr>
                      <a:r>
                        <a:rPr lang="en-US" altLang="zh-TW" sz="1400" kern="1200" dirty="0">
                          <a:solidFill>
                            <a:schemeClr val="tx1"/>
                          </a:solidFill>
                          <a:effectLst/>
                          <a:latin typeface="微軟正黑體" panose="020B0604030504040204" pitchFamily="34" charset="-120"/>
                          <a:ea typeface="微軟正黑體" panose="020B0604030504040204" pitchFamily="34" charset="-120"/>
                          <a:cs typeface="+mn-cs"/>
                        </a:rPr>
                        <a:t>※</a:t>
                      </a:r>
                      <a:r>
                        <a:rPr lang="zh-TW"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僅全時勞工薪資列入計算基準。</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053638026"/>
                  </a:ext>
                </a:extLst>
              </a:tr>
              <a:tr h="3775992">
                <a:tc gridSpan="2">
                  <a:txBody>
                    <a:bodyPr/>
                    <a:lstStyle/>
                    <a:p>
                      <a:pPr>
                        <a:lnSpc>
                          <a:spcPct val="150000"/>
                        </a:lnSpc>
                      </a:pP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我司於資料採計期間，公司全時員工的勞退提繳中位數落在</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______</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級，</a:t>
                      </a:r>
                      <a:endPar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endParaRPr>
                    </a:p>
                    <a:p>
                      <a:pPr>
                        <a:lnSpc>
                          <a:spcPct val="150000"/>
                        </a:lnSpc>
                      </a:pPr>
                      <a:r>
                        <a:rPr lang="zh-TW" altLang="en-US" sz="1400" b="1" kern="1200" dirty="0">
                          <a:solidFill>
                            <a:schemeClr val="tx1"/>
                          </a:solidFill>
                          <a:effectLst/>
                          <a:latin typeface="微軟正黑體" panose="020B0604030504040204" pitchFamily="34" charset="-120"/>
                          <a:ea typeface="微軟正黑體" panose="020B0604030504040204" pitchFamily="34" charset="-120"/>
                          <a:cs typeface="+mn-cs"/>
                        </a:rPr>
                        <a:t>◆</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得分：</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______</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分。</a:t>
                      </a:r>
                      <a:endParaRPr lang="en-US" altLang="zh-TW" sz="1400" dirty="0">
                        <a:solidFill>
                          <a:schemeClr val="tx1"/>
                        </a:solidFill>
                        <a:latin typeface="Microsoft JhengHei" panose="020B0604030504040204" pitchFamily="34" charset="-120"/>
                        <a:ea typeface="Microsoft JhengHei" panose="020B0604030504040204" pitchFamily="34" charset="-120"/>
                      </a:endParaRPr>
                    </a:p>
                    <a:p>
                      <a:pPr algn="l">
                        <a:lnSpc>
                          <a:spcPct val="100000"/>
                        </a:lnSpc>
                      </a:pPr>
                      <a:endParaRPr lang="en-US" altLang="zh-TW" sz="1400" dirty="0">
                        <a:solidFill>
                          <a:schemeClr val="tx1"/>
                        </a:solidFill>
                        <a:latin typeface="Microsoft JhengHei" panose="020B0604030504040204" pitchFamily="34" charset="-120"/>
                        <a:ea typeface="Microsoft JhengHei" panose="020B0604030504040204" pitchFamily="34" charset="-120"/>
                      </a:endParaRPr>
                    </a:p>
                    <a:p>
                      <a:pPr algn="l">
                        <a:lnSpc>
                          <a:spcPct val="100000"/>
                        </a:lnSpc>
                      </a:pPr>
                      <a:endParaRPr lang="en-US" altLang="zh-TW" sz="1400" dirty="0">
                        <a:solidFill>
                          <a:schemeClr val="tx1"/>
                        </a:solidFill>
                        <a:latin typeface="Microsoft JhengHei" panose="020B0604030504040204" pitchFamily="34" charset="-120"/>
                        <a:ea typeface="Microsoft JhengHei" panose="020B0604030504040204" pitchFamily="34" charset="-120"/>
                      </a:endParaRPr>
                    </a:p>
                    <a:p>
                      <a:pPr algn="l">
                        <a:lnSpc>
                          <a:spcPct val="100000"/>
                        </a:lnSpc>
                      </a:pPr>
                      <a:endParaRPr lang="en-US" altLang="zh-TW" sz="1400" dirty="0">
                        <a:solidFill>
                          <a:schemeClr val="tx1"/>
                        </a:solidFill>
                        <a:latin typeface="Microsoft JhengHei" panose="020B0604030504040204" pitchFamily="34" charset="-120"/>
                        <a:ea typeface="Microsoft JhengHei" panose="020B0604030504040204" pitchFamily="34" charset="-120"/>
                      </a:endParaRPr>
                    </a:p>
                    <a:p>
                      <a:pPr algn="l">
                        <a:lnSpc>
                          <a:spcPct val="100000"/>
                        </a:lnSpc>
                      </a:pPr>
                      <a:endParaRPr lang="en-US" altLang="zh-TW" sz="1400" dirty="0">
                        <a:solidFill>
                          <a:schemeClr val="tx1"/>
                        </a:solidFill>
                        <a:latin typeface="Microsoft JhengHei" panose="020B0604030504040204" pitchFamily="34" charset="-120"/>
                        <a:ea typeface="Microsoft JhengHei" panose="020B0604030504040204" pitchFamily="34" charset="-120"/>
                      </a:endParaRPr>
                    </a:p>
                    <a:p>
                      <a:pPr algn="l">
                        <a:lnSpc>
                          <a:spcPct val="100000"/>
                        </a:lnSpc>
                      </a:pPr>
                      <a:endParaRPr lang="en-US" altLang="zh-TW" sz="1400" dirty="0">
                        <a:solidFill>
                          <a:schemeClr val="tx1"/>
                        </a:solidFill>
                        <a:latin typeface="Microsoft JhengHei" panose="020B0604030504040204" pitchFamily="34" charset="-120"/>
                        <a:ea typeface="Microsoft JhengHei" panose="020B0604030504040204" pitchFamily="34" charset="-120"/>
                      </a:endParaRPr>
                    </a:p>
                    <a:p>
                      <a:pPr algn="l">
                        <a:lnSpc>
                          <a:spcPct val="100000"/>
                        </a:lnSpc>
                      </a:pPr>
                      <a:endParaRPr lang="en-US" altLang="zh-TW" sz="1400" dirty="0">
                        <a:solidFill>
                          <a:schemeClr val="tx1"/>
                        </a:solidFill>
                        <a:latin typeface="Microsoft JhengHei" panose="020B0604030504040204" pitchFamily="34" charset="-120"/>
                        <a:ea typeface="Microsoft JhengHei" panose="020B0604030504040204" pitchFamily="34" charset="-120"/>
                      </a:endParaRPr>
                    </a:p>
                    <a:p>
                      <a:pPr algn="l">
                        <a:lnSpc>
                          <a:spcPct val="100000"/>
                        </a:lnSpc>
                      </a:pPr>
                      <a:endParaRPr lang="en-US" altLang="zh-TW" sz="1400" dirty="0">
                        <a:solidFill>
                          <a:schemeClr val="tx1"/>
                        </a:solidFill>
                        <a:latin typeface="Microsoft JhengHei" panose="020B0604030504040204" pitchFamily="34" charset="-120"/>
                        <a:ea typeface="Microsoft JhengHei" panose="020B0604030504040204" pitchFamily="34" charset="-120"/>
                      </a:endParaRPr>
                    </a:p>
                    <a:p>
                      <a:pPr algn="l">
                        <a:lnSpc>
                          <a:spcPct val="100000"/>
                        </a:lnSpc>
                      </a:pPr>
                      <a:endParaRPr lang="en-US" altLang="zh-TW" sz="1400" dirty="0">
                        <a:solidFill>
                          <a:schemeClr val="tx1"/>
                        </a:solidFill>
                        <a:latin typeface="Microsoft JhengHei" panose="020B0604030504040204" pitchFamily="34" charset="-120"/>
                        <a:ea typeface="Microsoft JhengHei" panose="020B0604030504040204" pitchFamily="34" charset="-120"/>
                      </a:endParaRPr>
                    </a:p>
                    <a:p>
                      <a:pPr algn="l">
                        <a:lnSpc>
                          <a:spcPct val="100000"/>
                        </a:lnSpc>
                      </a:pPr>
                      <a:endParaRPr lang="en-US" altLang="zh-TW" sz="1400" dirty="0">
                        <a:solidFill>
                          <a:schemeClr val="tx1"/>
                        </a:solidFill>
                        <a:latin typeface="Microsoft JhengHei" panose="020B0604030504040204" pitchFamily="34" charset="-120"/>
                        <a:ea typeface="Microsoft JhengHei" panose="020B0604030504040204" pitchFamily="34" charset="-120"/>
                      </a:endParaRPr>
                    </a:p>
                    <a:p>
                      <a:pPr algn="l">
                        <a:lnSpc>
                          <a:spcPct val="100000"/>
                        </a:lnSpc>
                      </a:pPr>
                      <a:endParaRPr lang="en-US" altLang="zh-TW" sz="1400" dirty="0">
                        <a:solidFill>
                          <a:schemeClr val="tx1"/>
                        </a:solidFill>
                        <a:latin typeface="Microsoft JhengHei" panose="020B0604030504040204" pitchFamily="34" charset="-120"/>
                        <a:ea typeface="Microsoft JhengHei" panose="020B0604030504040204" pitchFamily="34" charset="-120"/>
                      </a:endParaRPr>
                    </a:p>
                    <a:p>
                      <a:pPr algn="l">
                        <a:lnSpc>
                          <a:spcPct val="100000"/>
                        </a:lnSpc>
                      </a:pPr>
                      <a:endParaRPr lang="en-US" altLang="zh-TW" sz="1400" dirty="0">
                        <a:solidFill>
                          <a:schemeClr val="tx1"/>
                        </a:solidFill>
                        <a:latin typeface="Microsoft JhengHei" panose="020B0604030504040204" pitchFamily="34" charset="-120"/>
                        <a:ea typeface="Microsoft JhengHei" panose="020B0604030504040204" pitchFamily="34" charset="-120"/>
                      </a:endParaRPr>
                    </a:p>
                    <a:p>
                      <a:pPr algn="l">
                        <a:lnSpc>
                          <a:spcPct val="100000"/>
                        </a:lnSpc>
                      </a:pPr>
                      <a:endParaRPr lang="en-US" altLang="zh-TW" sz="1400" dirty="0">
                        <a:solidFill>
                          <a:schemeClr val="tx1"/>
                        </a:solidFill>
                        <a:latin typeface="Microsoft JhengHei" panose="020B0604030504040204" pitchFamily="34" charset="-120"/>
                        <a:ea typeface="Microsoft JhengHei" panose="020B0604030504040204" pitchFamily="34" charset="-120"/>
                      </a:endParaRPr>
                    </a:p>
                    <a:p>
                      <a:pPr algn="l">
                        <a:lnSpc>
                          <a:spcPct val="100000"/>
                        </a:lnSpc>
                      </a:pPr>
                      <a:endParaRPr lang="en-US" altLang="zh-TW" sz="1400" dirty="0">
                        <a:solidFill>
                          <a:schemeClr val="tx1"/>
                        </a:solidFill>
                        <a:latin typeface="Microsoft JhengHei" panose="020B0604030504040204" pitchFamily="34" charset="-120"/>
                        <a:ea typeface="Microsoft JhengHei" panose="020B0604030504040204" pitchFamily="34" charset="-120"/>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須檢附佐證資料。</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zh-TW" altLang="en-US"/>
                    </a:p>
                  </a:txBody>
                  <a:tcPr/>
                </a:tc>
                <a:extLst>
                  <a:ext uri="{0D108BD9-81ED-4DB2-BD59-A6C34878D82A}">
                    <a16:rowId xmlns:a16="http://schemas.microsoft.com/office/drawing/2014/main" val="1008683970"/>
                  </a:ext>
                </a:extLst>
              </a:tr>
            </a:tbl>
          </a:graphicData>
        </a:graphic>
      </p:graphicFrame>
    </p:spTree>
    <p:extLst>
      <p:ext uri="{BB962C8B-B14F-4D97-AF65-F5344CB8AC3E}">
        <p14:creationId xmlns:p14="http://schemas.microsoft.com/office/powerpoint/2010/main" val="35476858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a:extLst>
              <a:ext uri="{FF2B5EF4-FFF2-40B4-BE49-F238E27FC236}">
                <a16:creationId xmlns:a16="http://schemas.microsoft.com/office/drawing/2014/main" id="{79F737EA-ABC7-4232-8846-2915DF83DBD9}"/>
              </a:ext>
            </a:extLst>
          </p:cNvPr>
          <p:cNvGraphicFramePr>
            <a:graphicFrameLocks noGrp="1"/>
          </p:cNvGraphicFramePr>
          <p:nvPr>
            <p:extLst>
              <p:ext uri="{D42A27DB-BD31-4B8C-83A1-F6EECF244321}">
                <p14:modId xmlns:p14="http://schemas.microsoft.com/office/powerpoint/2010/main" val="1312608382"/>
              </p:ext>
            </p:extLst>
          </p:nvPr>
        </p:nvGraphicFramePr>
        <p:xfrm>
          <a:off x="483577" y="1023010"/>
          <a:ext cx="5890846" cy="7790702"/>
        </p:xfrm>
        <a:graphic>
          <a:graphicData uri="http://schemas.openxmlformats.org/drawingml/2006/table">
            <a:tbl>
              <a:tblPr firstRow="1" bandRow="1">
                <a:tableStyleId>{5C22544A-7EE6-4342-B048-85BDC9FD1C3A}</a:tableStyleId>
              </a:tblPr>
              <a:tblGrid>
                <a:gridCol w="1495510">
                  <a:extLst>
                    <a:ext uri="{9D8B030D-6E8A-4147-A177-3AD203B41FA5}">
                      <a16:colId xmlns:a16="http://schemas.microsoft.com/office/drawing/2014/main" val="722045535"/>
                    </a:ext>
                  </a:extLst>
                </a:gridCol>
                <a:gridCol w="4395336">
                  <a:extLst>
                    <a:ext uri="{9D8B030D-6E8A-4147-A177-3AD203B41FA5}">
                      <a16:colId xmlns:a16="http://schemas.microsoft.com/office/drawing/2014/main" val="370648307"/>
                    </a:ext>
                  </a:extLst>
                </a:gridCol>
              </a:tblGrid>
              <a:tr h="388123">
                <a:tc gridSpan="2">
                  <a:txBody>
                    <a:bodyPr/>
                    <a:lstStyle/>
                    <a:p>
                      <a:pPr algn="ctr">
                        <a:lnSpc>
                          <a:spcPct val="100000"/>
                        </a:lnSpc>
                      </a:pPr>
                      <a:r>
                        <a:rPr lang="en-US" altLang="zh-TW" sz="1800" dirty="0">
                          <a:solidFill>
                            <a:schemeClr val="tx1"/>
                          </a:solidFill>
                          <a:latin typeface="Microsoft JhengHei" panose="020B0604030504040204" pitchFamily="34" charset="-120"/>
                          <a:ea typeface="Microsoft JhengHei" panose="020B0604030504040204" pitchFamily="34" charset="-120"/>
                        </a:rPr>
                        <a:t>115</a:t>
                      </a:r>
                      <a:r>
                        <a:rPr lang="zh-TW" altLang="en-US" sz="1800" dirty="0">
                          <a:solidFill>
                            <a:schemeClr val="tx1"/>
                          </a:solidFill>
                          <a:latin typeface="Microsoft JhengHei" panose="020B0604030504040204" pitchFamily="34" charset="-120"/>
                          <a:ea typeface="Microsoft JhengHei" panose="020B0604030504040204" pitchFamily="34" charset="-120"/>
                        </a:rPr>
                        <a:t>年度「小勞雄福企 溫暖心城市計畫」</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zh-TW"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08129912"/>
                  </a:ext>
                </a:extLst>
              </a:tr>
              <a:tr h="388123">
                <a:tc gridSpan="2">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zh-TW" altLang="en-US" sz="1800" b="1" kern="1200" dirty="0">
                          <a:solidFill>
                            <a:schemeClr val="tx1"/>
                          </a:solidFill>
                          <a:latin typeface="Microsoft JhengHei" panose="020B0604030504040204" pitchFamily="34" charset="-120"/>
                          <a:ea typeface="Microsoft JhengHei" panose="020B0604030504040204" pitchFamily="34" charset="-120"/>
                          <a:cs typeface="+mn-cs"/>
                        </a:rPr>
                        <a:t>企業量化指標自評表（</a:t>
                      </a:r>
                      <a:r>
                        <a:rPr lang="en-US" altLang="zh-TW" sz="1800" b="1" kern="1200" dirty="0">
                          <a:solidFill>
                            <a:schemeClr val="tx1"/>
                          </a:solidFill>
                          <a:latin typeface="Microsoft JhengHei" panose="020B0604030504040204" pitchFamily="34" charset="-120"/>
                          <a:ea typeface="Microsoft JhengHei" panose="020B0604030504040204" pitchFamily="34" charset="-120"/>
                          <a:cs typeface="+mn-cs"/>
                        </a:rPr>
                        <a:t>C</a:t>
                      </a:r>
                      <a:r>
                        <a:rPr lang="zh-TW" altLang="en-US" sz="1800" b="1" kern="1200" dirty="0">
                          <a:solidFill>
                            <a:schemeClr val="tx1"/>
                          </a:solidFill>
                          <a:latin typeface="Microsoft JhengHei" panose="020B0604030504040204" pitchFamily="34" charset="-120"/>
                          <a:ea typeface="Microsoft JhengHei" panose="020B0604030504040204" pitchFamily="34" charset="-120"/>
                          <a:cs typeface="+mn-cs"/>
                        </a:rPr>
                        <a:t>組事業單位）</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lnSpc>
                          <a:spcPct val="100000"/>
                        </a:lnSpc>
                      </a:pPr>
                      <a:endParaRPr lang="zh-TW" altLang="en-US" sz="1600" dirty="0">
                        <a:solidFill>
                          <a:schemeClr val="tx1"/>
                        </a:solidFill>
                        <a:latin typeface="Microsoft JhengHei" panose="020B0604030504040204" pitchFamily="34" charset="-120"/>
                        <a:ea typeface="Microsoft JhengHei"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557046503"/>
                  </a:ext>
                </a:extLst>
              </a:tr>
              <a:tr h="388123">
                <a:tc>
                  <a:txBody>
                    <a:bodyPr/>
                    <a:lstStyle/>
                    <a:p>
                      <a:pPr algn="ctr">
                        <a:lnSpc>
                          <a:spcPct val="100000"/>
                        </a:lnSpc>
                      </a:pPr>
                      <a:r>
                        <a:rPr lang="zh-TW" altLang="en-US" sz="1800" dirty="0">
                          <a:solidFill>
                            <a:schemeClr val="tx1"/>
                          </a:solidFill>
                          <a:latin typeface="Microsoft JhengHei" panose="020B0604030504040204" pitchFamily="34" charset="-120"/>
                          <a:ea typeface="Microsoft JhengHei" panose="020B0604030504040204" pitchFamily="34" charset="-120"/>
                        </a:rPr>
                        <a:t>企業名稱</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endParaRPr lang="zh-TW" altLang="en-US" sz="1800" dirty="0">
                        <a:solidFill>
                          <a:schemeClr val="tx1"/>
                        </a:solidFill>
                        <a:latin typeface="Microsoft JhengHei" panose="020B0604030504040204" pitchFamily="34" charset="-120"/>
                        <a:ea typeface="Microsoft JhengHei"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349203011"/>
                  </a:ext>
                </a:extLst>
              </a:tr>
              <a:tr h="388123">
                <a:tc gridSpan="2">
                  <a:txBody>
                    <a:bodyPr/>
                    <a:lstStyle/>
                    <a:p>
                      <a:pPr algn="ctr">
                        <a:lnSpc>
                          <a:spcPct val="100000"/>
                        </a:lnSpc>
                      </a:pPr>
                      <a:r>
                        <a:rPr lang="zh-TW" altLang="en-US" sz="1800" dirty="0">
                          <a:solidFill>
                            <a:schemeClr val="tx1"/>
                          </a:solidFill>
                          <a:latin typeface="Microsoft JhengHei" panose="020B0604030504040204" pitchFamily="34" charset="-120"/>
                          <a:ea typeface="Microsoft JhengHei" panose="020B0604030504040204" pitchFamily="34" charset="-120"/>
                        </a:rPr>
                        <a:t>工時和休假（佔比</a:t>
                      </a:r>
                      <a:r>
                        <a:rPr lang="en-US" altLang="zh-TW" sz="1800" dirty="0">
                          <a:solidFill>
                            <a:schemeClr val="tx1"/>
                          </a:solidFill>
                          <a:latin typeface="Microsoft JhengHei" panose="020B0604030504040204" pitchFamily="34" charset="-120"/>
                          <a:ea typeface="Microsoft JhengHei" panose="020B0604030504040204" pitchFamily="34" charset="-120"/>
                        </a:rPr>
                        <a:t>15%</a:t>
                      </a:r>
                      <a:r>
                        <a:rPr lang="zh-TW" altLang="en-US" sz="1800" dirty="0">
                          <a:solidFill>
                            <a:schemeClr val="tx1"/>
                          </a:solidFill>
                          <a:latin typeface="Microsoft JhengHei" panose="020B0604030504040204" pitchFamily="34" charset="-120"/>
                          <a:ea typeface="Microsoft JhengHei" panose="020B0604030504040204" pitchFamily="34" charset="-12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lnSpc>
                          <a:spcPct val="100000"/>
                        </a:lnSpc>
                      </a:pPr>
                      <a:endParaRPr lang="zh-TW" altLang="en-US" sz="1600" dirty="0">
                        <a:solidFill>
                          <a:schemeClr val="tx1"/>
                        </a:solidFill>
                        <a:latin typeface="Microsoft JhengHei" panose="020B0604030504040204" pitchFamily="34" charset="-120"/>
                        <a:ea typeface="Microsoft JhengHei"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45936509"/>
                  </a:ext>
                </a:extLst>
              </a:tr>
              <a:tr h="3451469">
                <a:tc gridSpan="2">
                  <a:txBody>
                    <a:bodyPr/>
                    <a:lstStyle/>
                    <a:p>
                      <a:pPr>
                        <a:lnSpc>
                          <a:spcPct val="100000"/>
                        </a:lnSpc>
                      </a:pPr>
                      <a:r>
                        <a:rPr lang="zh-TW" altLang="en-US" sz="1400" b="1" kern="1200" dirty="0">
                          <a:solidFill>
                            <a:schemeClr val="tx1"/>
                          </a:solidFill>
                          <a:effectLst/>
                          <a:latin typeface="微軟正黑體" panose="020B0604030504040204" pitchFamily="34" charset="-120"/>
                          <a:ea typeface="微軟正黑體" panose="020B0604030504040204" pitchFamily="34" charset="-120"/>
                          <a:cs typeface="+mn-cs"/>
                        </a:rPr>
                        <a:t>◆以</a:t>
                      </a:r>
                      <a:r>
                        <a:rPr lang="en-US" altLang="zh-TW" sz="1400" b="1" kern="1200" dirty="0">
                          <a:solidFill>
                            <a:schemeClr val="tx1"/>
                          </a:solidFill>
                          <a:effectLst/>
                          <a:latin typeface="微軟正黑體" panose="020B0604030504040204" pitchFamily="34" charset="-120"/>
                          <a:ea typeface="微軟正黑體" panose="020B0604030504040204" pitchFamily="34" charset="-120"/>
                          <a:cs typeface="+mn-cs"/>
                        </a:rPr>
                        <a:t>40</a:t>
                      </a:r>
                      <a:r>
                        <a:rPr lang="zh-TW" altLang="en-US" sz="1400" b="1" kern="1200" dirty="0">
                          <a:solidFill>
                            <a:schemeClr val="tx1"/>
                          </a:solidFill>
                          <a:effectLst/>
                          <a:latin typeface="微軟正黑體" panose="020B0604030504040204" pitchFamily="34" charset="-120"/>
                          <a:ea typeface="微軟正黑體" panose="020B0604030504040204" pitchFamily="34" charset="-120"/>
                          <a:cs typeface="+mn-cs"/>
                        </a:rPr>
                        <a:t>分為基礎計算</a:t>
                      </a:r>
                      <a:endParaRPr lang="en-US" altLang="zh-TW" sz="1400" b="1" kern="1200" dirty="0">
                        <a:solidFill>
                          <a:schemeClr val="tx1"/>
                        </a:solidFill>
                        <a:effectLst/>
                        <a:latin typeface="微軟正黑體" panose="020B0604030504040204" pitchFamily="34" charset="-120"/>
                        <a:ea typeface="微軟正黑體" panose="020B0604030504040204" pitchFamily="34" charset="-120"/>
                        <a:cs typeface="+mn-cs"/>
                      </a:endParaRPr>
                    </a:p>
                    <a:p>
                      <a:pPr>
                        <a:lnSpc>
                          <a:spcPct val="150000"/>
                        </a:lnSpc>
                      </a:pPr>
                      <a:r>
                        <a:rPr lang="zh-TW" altLang="en-US" sz="1400" b="1" kern="1200" dirty="0">
                          <a:solidFill>
                            <a:schemeClr val="tx1"/>
                          </a:solidFill>
                          <a:effectLst/>
                          <a:latin typeface="微軟正黑體" panose="020B0604030504040204" pitchFamily="34" charset="-120"/>
                          <a:ea typeface="微軟正黑體" panose="020B0604030504040204" pitchFamily="34" charset="-120"/>
                          <a:cs typeface="+mn-cs"/>
                        </a:rPr>
                        <a:t>◆</a:t>
                      </a:r>
                      <a:r>
                        <a:rPr lang="zh-TW" altLang="en-US" sz="1400" b="1" kern="1200" dirty="0">
                          <a:solidFill>
                            <a:schemeClr val="tx1"/>
                          </a:solidFill>
                          <a:effectLst/>
                          <a:latin typeface="Microsoft JhengHei" panose="020B0604030504040204" pitchFamily="34" charset="-120"/>
                          <a:ea typeface="Microsoft JhengHei" panose="020B0604030504040204" pitchFamily="34" charset="-120"/>
                        </a:rPr>
                        <a:t>計算公式為：</a:t>
                      </a:r>
                      <a:r>
                        <a:rPr lang="en-US" altLang="zh-TW" sz="1400" b="1" kern="1200" dirty="0">
                          <a:solidFill>
                            <a:schemeClr val="tx1"/>
                          </a:solidFill>
                          <a:effectLst/>
                          <a:latin typeface="Microsoft JhengHei" panose="020B0604030504040204" pitchFamily="34" charset="-120"/>
                          <a:ea typeface="Microsoft JhengHei" panose="020B0604030504040204" pitchFamily="34" charset="-120"/>
                        </a:rPr>
                        <a:t>40+</a:t>
                      </a:r>
                      <a:r>
                        <a:rPr lang="zh-TW" altLang="en-US" sz="1400" b="1" kern="1200" dirty="0">
                          <a:solidFill>
                            <a:schemeClr val="tx1"/>
                          </a:solidFill>
                          <a:effectLst/>
                          <a:latin typeface="Microsoft JhengHei" panose="020B0604030504040204" pitchFamily="34" charset="-120"/>
                          <a:ea typeface="Microsoft JhengHei" panose="020B0604030504040204" pitchFamily="34" charset="-120"/>
                        </a:rPr>
                        <a:t>工時得分</a:t>
                      </a:r>
                      <a:r>
                        <a:rPr lang="en-US" altLang="zh-TW" sz="1400" b="1" kern="1200" dirty="0">
                          <a:solidFill>
                            <a:schemeClr val="tx1"/>
                          </a:solidFill>
                          <a:effectLst/>
                          <a:latin typeface="Microsoft JhengHei" panose="020B0604030504040204" pitchFamily="34" charset="-120"/>
                          <a:ea typeface="Microsoft JhengHei" panose="020B0604030504040204" pitchFamily="34" charset="-120"/>
                        </a:rPr>
                        <a:t>+</a:t>
                      </a:r>
                      <a:r>
                        <a:rPr lang="zh-TW" altLang="en-US" sz="1400" b="1" kern="1200" dirty="0">
                          <a:solidFill>
                            <a:schemeClr val="tx1"/>
                          </a:solidFill>
                          <a:effectLst/>
                          <a:latin typeface="Microsoft JhengHei" panose="020B0604030504040204" pitchFamily="34" charset="-120"/>
                          <a:ea typeface="Microsoft JhengHei" panose="020B0604030504040204" pitchFamily="34" charset="-120"/>
                        </a:rPr>
                        <a:t>給假得分</a:t>
                      </a:r>
                      <a:r>
                        <a:rPr lang="en-US" altLang="zh-TW" sz="1400" b="1" kern="1200" dirty="0">
                          <a:solidFill>
                            <a:schemeClr val="tx1"/>
                          </a:solidFill>
                          <a:effectLst/>
                          <a:latin typeface="Microsoft JhengHei" panose="020B0604030504040204" pitchFamily="34" charset="-120"/>
                          <a:ea typeface="Microsoft JhengHei" panose="020B0604030504040204" pitchFamily="34" charset="-120"/>
                        </a:rPr>
                        <a:t>=</a:t>
                      </a:r>
                      <a:r>
                        <a:rPr lang="zh-TW" altLang="en-US" sz="1400" b="1" kern="1200" dirty="0">
                          <a:solidFill>
                            <a:schemeClr val="tx1"/>
                          </a:solidFill>
                          <a:effectLst/>
                          <a:latin typeface="微軟正黑體" panose="020B0604030504040204" pitchFamily="34" charset="-120"/>
                          <a:ea typeface="微軟正黑體" panose="020B0604030504040204" pitchFamily="34" charset="-120"/>
                          <a:cs typeface="+mn-cs"/>
                        </a:rPr>
                        <a:t>得</a:t>
                      </a:r>
                      <a:r>
                        <a:rPr lang="zh-TW" altLang="en-US" sz="1400" b="1" kern="1200" dirty="0">
                          <a:solidFill>
                            <a:schemeClr val="tx1"/>
                          </a:solidFill>
                          <a:effectLst/>
                          <a:latin typeface="Microsoft JhengHei" panose="020B0604030504040204" pitchFamily="34" charset="-120"/>
                          <a:ea typeface="Microsoft JhengHei" panose="020B0604030504040204" pitchFamily="34" charset="-120"/>
                        </a:rPr>
                        <a:t>分</a:t>
                      </a:r>
                      <a:endParaRPr lang="en-US" altLang="zh-TW" sz="1400" b="1" kern="1200" dirty="0">
                        <a:solidFill>
                          <a:schemeClr val="tx1"/>
                        </a:solidFill>
                        <a:effectLst/>
                        <a:latin typeface="微軟正黑體" panose="020B0604030504040204" pitchFamily="34" charset="-120"/>
                        <a:ea typeface="微軟正黑體" panose="020B0604030504040204" pitchFamily="34" charset="-120"/>
                        <a:cs typeface="+mn-cs"/>
                      </a:endParaRPr>
                    </a:p>
                    <a:p>
                      <a:pPr marL="0" marR="0" lvl="0" indent="0" algn="l" defTabSz="685800" rtl="0" eaLnBrk="1" fontAlgn="auto" latinLnBrk="0" hangingPunct="1">
                        <a:lnSpc>
                          <a:spcPct val="150000"/>
                        </a:lnSpc>
                        <a:spcBef>
                          <a:spcPts val="0"/>
                        </a:spcBef>
                        <a:spcAft>
                          <a:spcPts val="0"/>
                        </a:spcAft>
                        <a:buClrTx/>
                        <a:buSzTx/>
                        <a:buFontTx/>
                        <a:buNone/>
                        <a:tabLst/>
                        <a:defRPr/>
                      </a:pPr>
                      <a:r>
                        <a:rPr lang="en-US"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a:t>
                      </a:r>
                      <a:r>
                        <a:rPr lang="zh-TW"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本項最高</a:t>
                      </a:r>
                      <a:r>
                        <a:rPr lang="en-US"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70</a:t>
                      </a:r>
                      <a:r>
                        <a:rPr lang="zh-TW"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分，加分後逾</a:t>
                      </a:r>
                      <a:r>
                        <a:rPr lang="en-US"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70</a:t>
                      </a:r>
                      <a:r>
                        <a:rPr lang="zh-TW"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分者，以</a:t>
                      </a:r>
                      <a:r>
                        <a:rPr lang="en-US"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70</a:t>
                      </a:r>
                      <a:r>
                        <a:rPr lang="zh-TW"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分計算</a:t>
                      </a:r>
                      <a:r>
                        <a:rPr lang="en-US"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a:t>
                      </a:r>
                    </a:p>
                    <a:p>
                      <a:pPr marL="0" marR="0" lvl="0" indent="0" algn="l" defTabSz="685800" rtl="0" eaLnBrk="1" fontAlgn="auto" latinLnBrk="0" hangingPunct="1">
                        <a:lnSpc>
                          <a:spcPct val="150000"/>
                        </a:lnSpc>
                        <a:spcBef>
                          <a:spcPts val="0"/>
                        </a:spcBef>
                        <a:spcAft>
                          <a:spcPts val="0"/>
                        </a:spcAft>
                        <a:buClrTx/>
                        <a:buSzTx/>
                        <a:buFontTx/>
                        <a:buNone/>
                        <a:tabLst/>
                        <a:defRPr/>
                      </a:pPr>
                      <a:r>
                        <a:rPr lang="en-US" altLang="zh-TW" sz="1400" b="0" kern="1200" dirty="0">
                          <a:solidFill>
                            <a:schemeClr val="accent5">
                              <a:lumMod val="75000"/>
                            </a:schemeClr>
                          </a:solidFill>
                          <a:effectLst/>
                          <a:latin typeface="Microsoft JhengHei" panose="020B0604030504040204" pitchFamily="34" charset="-120"/>
                          <a:ea typeface="Microsoft JhengHei" panose="020B0604030504040204" pitchFamily="34" charset="-120"/>
                          <a:cs typeface="+mn-cs"/>
                        </a:rPr>
                        <a:t>※</a:t>
                      </a:r>
                      <a:r>
                        <a:rPr lang="zh-TW" altLang="en-US" sz="1400" b="0" kern="1200" dirty="0">
                          <a:solidFill>
                            <a:schemeClr val="accent5">
                              <a:lumMod val="75000"/>
                            </a:schemeClr>
                          </a:solidFill>
                          <a:effectLst/>
                          <a:latin typeface="Microsoft JhengHei" panose="020B0604030504040204" pitchFamily="34" charset="-120"/>
                          <a:ea typeface="Microsoft JhengHei" panose="020B0604030504040204" pitchFamily="34" charset="-120"/>
                          <a:cs typeface="+mn-cs"/>
                        </a:rPr>
                        <a:t>若未達評選指標最低標準，則以基本分</a:t>
                      </a:r>
                      <a:r>
                        <a:rPr lang="en-US" altLang="zh-TW" sz="1400" b="0" kern="1200" dirty="0">
                          <a:solidFill>
                            <a:schemeClr val="accent5">
                              <a:lumMod val="75000"/>
                            </a:schemeClr>
                          </a:solidFill>
                          <a:effectLst/>
                          <a:latin typeface="Microsoft JhengHei" panose="020B0604030504040204" pitchFamily="34" charset="-120"/>
                          <a:ea typeface="Microsoft JhengHei" panose="020B0604030504040204" pitchFamily="34" charset="-120"/>
                          <a:cs typeface="+mn-cs"/>
                        </a:rPr>
                        <a:t>40</a:t>
                      </a:r>
                      <a:r>
                        <a:rPr lang="zh-TW" altLang="en-US" sz="1400" b="0" kern="1200" dirty="0">
                          <a:solidFill>
                            <a:schemeClr val="accent5">
                              <a:lumMod val="75000"/>
                            </a:schemeClr>
                          </a:solidFill>
                          <a:effectLst/>
                          <a:latin typeface="Microsoft JhengHei" panose="020B0604030504040204" pitchFamily="34" charset="-120"/>
                          <a:ea typeface="Microsoft JhengHei" panose="020B0604030504040204" pitchFamily="34" charset="-120"/>
                          <a:cs typeface="+mn-cs"/>
                        </a:rPr>
                        <a:t>計分</a:t>
                      </a:r>
                      <a:endPar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endParaRPr>
                    </a:p>
                    <a:p>
                      <a:pPr>
                        <a:lnSpc>
                          <a:spcPct val="100000"/>
                        </a:lnSpc>
                      </a:pPr>
                      <a:r>
                        <a:rPr lang="en-US" altLang="zh-TW" sz="1400" u="none" kern="1200" dirty="0">
                          <a:solidFill>
                            <a:schemeClr val="dk1"/>
                          </a:solidFill>
                          <a:effectLst/>
                          <a:latin typeface="Microsoft JhengHei" panose="020B0604030504040204" pitchFamily="34" charset="-120"/>
                          <a:ea typeface="Microsoft JhengHei" panose="020B0604030504040204" pitchFamily="34" charset="-120"/>
                          <a:cs typeface="+mn-cs"/>
                        </a:rPr>
                        <a:t>1.</a:t>
                      </a:r>
                      <a:r>
                        <a:rPr lang="zh-TW" altLang="en-US" sz="1400" u="none" kern="1200" dirty="0">
                          <a:solidFill>
                            <a:schemeClr val="dk1"/>
                          </a:solidFill>
                          <a:effectLst/>
                          <a:latin typeface="Microsoft JhengHei" panose="020B0604030504040204" pitchFamily="34" charset="-120"/>
                          <a:ea typeface="Microsoft JhengHei" panose="020B0604030504040204" pitchFamily="34" charset="-120"/>
                          <a:cs typeface="+mn-cs"/>
                        </a:rPr>
                        <a:t>工時：</a:t>
                      </a:r>
                    </a:p>
                    <a:p>
                      <a:pPr>
                        <a:lnSpc>
                          <a:spcPct val="100000"/>
                        </a:lnSpc>
                      </a:pP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以勞動基準法規所定全時員工每週正常工時（</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40</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小時）為基本加分標準，從初始分開始加分，工時每少於一個小時加</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1</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分，加分上限</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5</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分。</a:t>
                      </a:r>
                    </a:p>
                    <a:p>
                      <a:pPr>
                        <a:lnSpc>
                          <a:spcPct val="150000"/>
                        </a:lnSpc>
                      </a:pPr>
                      <a:r>
                        <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2.</a:t>
                      </a:r>
                      <a:r>
                        <a:rPr lang="zh-TW"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給假：以勞動法令所定假別天數為基礎，由事業單位檢附證明是否有優於法令給予員工例假、休息日、國定假日、特別休假、婚假、喪假、普通</a:t>
                      </a:r>
                      <a:endPar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endParaRPr>
                    </a:p>
                    <a:p>
                      <a:pPr>
                        <a:lnSpc>
                          <a:spcPct val="150000"/>
                        </a:lnSpc>
                      </a:pPr>
                      <a:r>
                        <a:rPr lang="zh-TW"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傷病假、事假、公假，凡事業單位優於法令多提供</a:t>
                      </a:r>
                      <a:r>
                        <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1</a:t>
                      </a:r>
                      <a:r>
                        <a:rPr lang="zh-TW"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天假或優於法令給予工資者，則加</a:t>
                      </a:r>
                      <a:r>
                        <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1</a:t>
                      </a:r>
                      <a:r>
                        <a:rPr lang="zh-TW"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分，</a:t>
                      </a:r>
                      <a:r>
                        <a:rPr lang="zh-TW" altLang="zh-TW" sz="1400" b="0" u="sng" kern="1200" dirty="0">
                          <a:solidFill>
                            <a:schemeClr val="tx1"/>
                          </a:solidFill>
                          <a:effectLst/>
                          <a:latin typeface="Microsoft JhengHei" panose="020B0604030504040204" pitchFamily="34" charset="-120"/>
                          <a:ea typeface="Microsoft JhengHei" panose="020B0604030504040204" pitchFamily="34" charset="-120"/>
                          <a:cs typeface="+mn-cs"/>
                        </a:rPr>
                        <a:t>每項假別最高加</a:t>
                      </a:r>
                      <a:r>
                        <a:rPr lang="en-US" altLang="zh-TW" sz="1400" b="0" u="sng" kern="1200" dirty="0">
                          <a:solidFill>
                            <a:schemeClr val="tx1"/>
                          </a:solidFill>
                          <a:effectLst/>
                          <a:latin typeface="Microsoft JhengHei" panose="020B0604030504040204" pitchFamily="34" charset="-120"/>
                          <a:ea typeface="Microsoft JhengHei" panose="020B0604030504040204" pitchFamily="34" charset="-120"/>
                          <a:cs typeface="+mn-cs"/>
                        </a:rPr>
                        <a:t>5</a:t>
                      </a:r>
                      <a:r>
                        <a:rPr lang="zh-TW" altLang="zh-TW" sz="1400" b="0" u="sng" kern="1200" dirty="0">
                          <a:solidFill>
                            <a:schemeClr val="tx1"/>
                          </a:solidFill>
                          <a:effectLst/>
                          <a:latin typeface="Microsoft JhengHei" panose="020B0604030504040204" pitchFamily="34" charset="-120"/>
                          <a:ea typeface="Microsoft JhengHei" panose="020B0604030504040204" pitchFamily="34" charset="-120"/>
                          <a:cs typeface="+mn-cs"/>
                        </a:rPr>
                        <a:t>分</a:t>
                      </a:r>
                      <a:r>
                        <a:rPr lang="zh-TW" altLang="en-US" sz="1400" b="0" u="sng" kern="1200" dirty="0">
                          <a:solidFill>
                            <a:schemeClr val="tx1"/>
                          </a:solidFill>
                          <a:effectLst/>
                          <a:latin typeface="Microsoft JhengHei" panose="020B0604030504040204" pitchFamily="34" charset="-120"/>
                          <a:ea typeface="Microsoft JhengHei" panose="020B0604030504040204" pitchFamily="34" charset="-120"/>
                          <a:cs typeface="+mn-cs"/>
                        </a:rPr>
                        <a:t>，</a:t>
                      </a:r>
                      <a:r>
                        <a:rPr lang="zh-TW" altLang="zh-TW" sz="1400" b="0" u="sng" kern="1200" dirty="0">
                          <a:solidFill>
                            <a:schemeClr val="tx1"/>
                          </a:solidFill>
                          <a:effectLst/>
                          <a:latin typeface="Microsoft JhengHei" panose="020B0604030504040204" pitchFamily="34" charset="-120"/>
                          <a:ea typeface="Microsoft JhengHei" panose="020B0604030504040204" pitchFamily="34" charset="-120"/>
                          <a:cs typeface="+mn-cs"/>
                        </a:rPr>
                        <a:t>本項假別應適用該單位全體勞工</a:t>
                      </a:r>
                      <a:r>
                        <a:rPr lang="en-US" altLang="zh-TW" sz="1400" b="0" u="sng" kern="1200" dirty="0">
                          <a:solidFill>
                            <a:schemeClr val="tx1"/>
                          </a:solidFill>
                          <a:effectLst/>
                          <a:latin typeface="Microsoft JhengHei" panose="020B0604030504040204" pitchFamily="34" charset="-120"/>
                          <a:ea typeface="Microsoft JhengHei" panose="020B0604030504040204" pitchFamily="34" charset="-120"/>
                          <a:cs typeface="+mn-cs"/>
                        </a:rPr>
                        <a:t>(</a:t>
                      </a:r>
                      <a:r>
                        <a:rPr lang="zh-TW" altLang="zh-TW" sz="1400" b="0" u="sng" kern="1200" dirty="0">
                          <a:solidFill>
                            <a:schemeClr val="tx1"/>
                          </a:solidFill>
                          <a:effectLst/>
                          <a:latin typeface="Microsoft JhengHei" panose="020B0604030504040204" pitchFamily="34" charset="-120"/>
                          <a:ea typeface="Microsoft JhengHei" panose="020B0604030504040204" pitchFamily="34" charset="-120"/>
                          <a:cs typeface="+mn-cs"/>
                        </a:rPr>
                        <a:t>如：工會成員會務假不適用</a:t>
                      </a:r>
                      <a:r>
                        <a:rPr lang="en-US" altLang="zh-TW" sz="1400" b="0" u="sng" kern="1200" dirty="0">
                          <a:solidFill>
                            <a:schemeClr val="tx1"/>
                          </a:solidFill>
                          <a:effectLst/>
                          <a:latin typeface="Microsoft JhengHei" panose="020B0604030504040204" pitchFamily="34" charset="-120"/>
                          <a:ea typeface="Microsoft JhengHei" panose="020B0604030504040204" pitchFamily="34" charset="-120"/>
                          <a:cs typeface="+mn-cs"/>
                        </a:rPr>
                        <a:t>)</a:t>
                      </a:r>
                      <a:r>
                        <a:rPr lang="zh-TW" altLang="zh-TW" sz="1400" b="0" u="sng" kern="1200" dirty="0">
                          <a:solidFill>
                            <a:schemeClr val="tx1"/>
                          </a:solidFill>
                          <a:effectLst/>
                          <a:latin typeface="Microsoft JhengHei" panose="020B0604030504040204" pitchFamily="34" charset="-120"/>
                          <a:ea typeface="Microsoft JhengHei" panose="020B0604030504040204" pitchFamily="34" charset="-120"/>
                          <a:cs typeface="+mn-cs"/>
                        </a:rPr>
                        <a:t>。</a:t>
                      </a:r>
                      <a:endParaRPr lang="en-US" altLang="zh-TW" sz="1400" b="0" u="sng" kern="1200" dirty="0">
                        <a:solidFill>
                          <a:schemeClr val="tx1"/>
                        </a:solidFill>
                        <a:effectLst/>
                        <a:latin typeface="Microsoft JhengHei" panose="020B0604030504040204" pitchFamily="34" charset="-120"/>
                        <a:ea typeface="Microsoft JhengHei" panose="020B0604030504040204" pitchFamily="34" charset="-120"/>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053638026"/>
                  </a:ext>
                </a:extLst>
              </a:tr>
              <a:tr h="2772253">
                <a:tc gridSpan="2">
                  <a:txBody>
                    <a:bodyPr/>
                    <a:lstStyle/>
                    <a:p>
                      <a:pPr>
                        <a:lnSpc>
                          <a:spcPct val="150000"/>
                        </a:lnSpc>
                      </a:pP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一</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我司於採計期間，所有員工每週平均工時為</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_____</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小時。</a:t>
                      </a:r>
                      <a:endPar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endParaRPr>
                    </a:p>
                    <a:p>
                      <a:pPr>
                        <a:lnSpc>
                          <a:spcPct val="150000"/>
                        </a:lnSpc>
                      </a:pP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二</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我司於每年提供所有員工優於勞動基準法定義假別</a:t>
                      </a:r>
                      <a:endPar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endParaRPr>
                    </a:p>
                    <a:p>
                      <a:pPr marL="0" marR="0" lvl="0" indent="0" algn="l" defTabSz="685800" rtl="0" eaLnBrk="1" fontAlgn="auto" latinLnBrk="0" hangingPunct="1">
                        <a:lnSpc>
                          <a:spcPct val="150000"/>
                        </a:lnSpc>
                        <a:spcBef>
                          <a:spcPts val="0"/>
                        </a:spcBef>
                        <a:spcAft>
                          <a:spcPts val="0"/>
                        </a:spcAft>
                        <a:buClrTx/>
                        <a:buSzTx/>
                        <a:buFontTx/>
                        <a:buNone/>
                        <a:tabLst/>
                        <a:defRPr/>
                      </a:pP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例假：多</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______</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日。</a:t>
                      </a:r>
                      <a:r>
                        <a:rPr lang="zh-TW" altLang="en-US" sz="1400" kern="1200" dirty="0">
                          <a:solidFill>
                            <a:schemeClr val="tx1"/>
                          </a:solidFill>
                          <a:effectLst/>
                          <a:latin typeface="Microsoft JhengHei" panose="020B0604030504040204" pitchFamily="34" charset="-120"/>
                          <a:ea typeface="Microsoft JhengHei" panose="020B0604030504040204" pitchFamily="34" charset="-120"/>
                          <a:cs typeface="+mn-cs"/>
                        </a:rPr>
                        <a:t>休息日</a:t>
                      </a:r>
                      <a:r>
                        <a:rPr lang="zh-TW" altLang="en-US" sz="1400" dirty="0">
                          <a:solidFill>
                            <a:schemeClr val="tx1"/>
                          </a:solidFill>
                          <a:latin typeface="Microsoft JhengHei" panose="020B0604030504040204" pitchFamily="34" charset="-120"/>
                          <a:ea typeface="Microsoft JhengHei" panose="020B0604030504040204" pitchFamily="34" charset="-120"/>
                        </a:rPr>
                        <a:t>：</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多</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______</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日。</a:t>
                      </a:r>
                      <a:r>
                        <a:rPr lang="zh-TW" altLang="en-US" sz="1400" dirty="0">
                          <a:solidFill>
                            <a:schemeClr val="tx1"/>
                          </a:solidFill>
                          <a:latin typeface="Microsoft JhengHei" panose="020B0604030504040204" pitchFamily="34" charset="-120"/>
                          <a:ea typeface="Microsoft JhengHei" panose="020B0604030504040204" pitchFamily="34" charset="-120"/>
                        </a:rPr>
                        <a:t>國定假日：</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多</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______</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日。</a:t>
                      </a:r>
                      <a:endPar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endParaRPr>
                    </a:p>
                    <a:p>
                      <a:pPr marL="0" marR="0" lvl="0" indent="0" algn="l" defTabSz="685800" rtl="0" eaLnBrk="1" fontAlgn="auto" latinLnBrk="0" hangingPunct="1">
                        <a:lnSpc>
                          <a:spcPct val="150000"/>
                        </a:lnSpc>
                        <a:spcBef>
                          <a:spcPts val="0"/>
                        </a:spcBef>
                        <a:spcAft>
                          <a:spcPts val="0"/>
                        </a:spcAft>
                        <a:buClrTx/>
                        <a:buSzTx/>
                        <a:buFontTx/>
                        <a:buNone/>
                        <a:tabLst/>
                        <a:defRPr/>
                      </a:pPr>
                      <a:r>
                        <a:rPr lang="zh-TW" altLang="en-US" sz="1400" dirty="0">
                          <a:solidFill>
                            <a:schemeClr val="tx1"/>
                          </a:solidFill>
                          <a:latin typeface="Microsoft JhengHei" panose="020B0604030504040204" pitchFamily="34" charset="-120"/>
                          <a:ea typeface="Microsoft JhengHei" panose="020B0604030504040204" pitchFamily="34" charset="-120"/>
                        </a:rPr>
                        <a:t>特別休假：</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多</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______</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日。</a:t>
                      </a:r>
                      <a:r>
                        <a:rPr lang="zh-TW" altLang="en-US" sz="1400" dirty="0">
                          <a:solidFill>
                            <a:schemeClr val="tx1"/>
                          </a:solidFill>
                          <a:latin typeface="Microsoft JhengHei" panose="020B0604030504040204" pitchFamily="34" charset="-120"/>
                          <a:ea typeface="Microsoft JhengHei" panose="020B0604030504040204" pitchFamily="34" charset="-120"/>
                        </a:rPr>
                        <a:t>婚假：</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多</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______</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日。喪假：多</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______</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日。</a:t>
                      </a:r>
                      <a:endPar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endParaRPr>
                    </a:p>
                    <a:p>
                      <a:pPr marL="0" marR="0" lvl="0" indent="0" algn="l" defTabSz="685800" rtl="0" eaLnBrk="1" fontAlgn="auto" latinLnBrk="0" hangingPunct="1">
                        <a:lnSpc>
                          <a:spcPct val="150000"/>
                        </a:lnSpc>
                        <a:spcBef>
                          <a:spcPts val="0"/>
                        </a:spcBef>
                        <a:spcAft>
                          <a:spcPts val="0"/>
                        </a:spcAft>
                        <a:buClrTx/>
                        <a:buSzTx/>
                        <a:buFontTx/>
                        <a:buNone/>
                        <a:tabLst/>
                        <a:defRPr/>
                      </a:pP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普通傷病假：多</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______</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日。事假：多</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______</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日。公假：多</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______</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日。</a:t>
                      </a:r>
                      <a:endPar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endParaRPr>
                    </a:p>
                    <a:p>
                      <a:pPr marL="0" marR="0" lvl="0" indent="0" algn="l" defTabSz="685800" rtl="0" eaLnBrk="1" fontAlgn="auto" latinLnBrk="0" hangingPunct="1">
                        <a:lnSpc>
                          <a:spcPct val="150000"/>
                        </a:lnSpc>
                        <a:spcBef>
                          <a:spcPts val="0"/>
                        </a:spcBef>
                        <a:spcAft>
                          <a:spcPts val="0"/>
                        </a:spcAft>
                        <a:buClrTx/>
                        <a:buSzTx/>
                        <a:buFontTx/>
                        <a:buNone/>
                        <a:tabLst/>
                        <a:defRPr/>
                      </a:pPr>
                      <a:endPar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endParaRPr>
                    </a:p>
                    <a:p>
                      <a:pPr marL="0" marR="0" lvl="0" indent="0" algn="l" defTabSz="685800" rtl="0" eaLnBrk="1" fontAlgn="auto" latinLnBrk="0" hangingPunct="1">
                        <a:lnSpc>
                          <a:spcPct val="150000"/>
                        </a:lnSpc>
                        <a:spcBef>
                          <a:spcPts val="0"/>
                        </a:spcBef>
                        <a:spcAft>
                          <a:spcPts val="0"/>
                        </a:spcAft>
                        <a:buClrTx/>
                        <a:buSzTx/>
                        <a:buFontTx/>
                        <a:buNone/>
                        <a:tabLst/>
                        <a:defRPr/>
                      </a:pPr>
                      <a:r>
                        <a:rPr lang="zh-TW" altLang="en-US" sz="1400" b="1" kern="1200" dirty="0">
                          <a:solidFill>
                            <a:schemeClr val="tx1"/>
                          </a:solidFill>
                          <a:effectLst/>
                          <a:latin typeface="微軟正黑體" panose="020B0604030504040204" pitchFamily="34" charset="-120"/>
                          <a:ea typeface="微軟正黑體" panose="020B0604030504040204" pitchFamily="34" charset="-120"/>
                          <a:cs typeface="+mn-cs"/>
                        </a:rPr>
                        <a:t>◆</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得分：</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______</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分。</a:t>
                      </a:r>
                      <a:endParaRPr lang="en-US" altLang="zh-TW" sz="1400" dirty="0">
                        <a:solidFill>
                          <a:schemeClr val="tx1"/>
                        </a:solidFill>
                        <a:latin typeface="Microsoft JhengHei" panose="020B0604030504040204" pitchFamily="34" charset="-120"/>
                        <a:ea typeface="Microsoft JhengHei" panose="020B0604030504040204" pitchFamily="34" charset="-120"/>
                      </a:endParaRPr>
                    </a:p>
                    <a:p>
                      <a:pPr marL="0" marR="0" lvl="0" indent="0" algn="l" defTabSz="685800" rtl="0" eaLnBrk="1" fontAlgn="auto" latinLnBrk="0" hangingPunct="1">
                        <a:lnSpc>
                          <a:spcPct val="150000"/>
                        </a:lnSpc>
                        <a:spcBef>
                          <a:spcPts val="0"/>
                        </a:spcBef>
                        <a:spcAft>
                          <a:spcPts val="0"/>
                        </a:spcAft>
                        <a:buClrTx/>
                        <a:buSzTx/>
                        <a:buFontTx/>
                        <a:buNone/>
                        <a:tabLst/>
                        <a:defRPr/>
                      </a:pP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須檢附佐證資料。</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zh-TW" altLang="en-US"/>
                    </a:p>
                  </a:txBody>
                  <a:tcPr/>
                </a:tc>
                <a:extLst>
                  <a:ext uri="{0D108BD9-81ED-4DB2-BD59-A6C34878D82A}">
                    <a16:rowId xmlns:a16="http://schemas.microsoft.com/office/drawing/2014/main" val="1008683970"/>
                  </a:ext>
                </a:extLst>
              </a:tr>
            </a:tbl>
          </a:graphicData>
        </a:graphic>
      </p:graphicFrame>
    </p:spTree>
    <p:extLst>
      <p:ext uri="{BB962C8B-B14F-4D97-AF65-F5344CB8AC3E}">
        <p14:creationId xmlns:p14="http://schemas.microsoft.com/office/powerpoint/2010/main" val="13788565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a:extLst>
              <a:ext uri="{FF2B5EF4-FFF2-40B4-BE49-F238E27FC236}">
                <a16:creationId xmlns:a16="http://schemas.microsoft.com/office/drawing/2014/main" id="{79F737EA-ABC7-4232-8846-2915DF83DBD9}"/>
              </a:ext>
            </a:extLst>
          </p:cNvPr>
          <p:cNvGraphicFramePr>
            <a:graphicFrameLocks noGrp="1"/>
          </p:cNvGraphicFramePr>
          <p:nvPr>
            <p:extLst>
              <p:ext uri="{D42A27DB-BD31-4B8C-83A1-F6EECF244321}">
                <p14:modId xmlns:p14="http://schemas.microsoft.com/office/powerpoint/2010/main" val="2679263786"/>
              </p:ext>
            </p:extLst>
          </p:nvPr>
        </p:nvGraphicFramePr>
        <p:xfrm>
          <a:off x="432375" y="792480"/>
          <a:ext cx="5993250" cy="8686800"/>
        </p:xfrm>
        <a:graphic>
          <a:graphicData uri="http://schemas.openxmlformats.org/drawingml/2006/table">
            <a:tbl>
              <a:tblPr firstRow="1" bandRow="1">
                <a:tableStyleId>{5C22544A-7EE6-4342-B048-85BDC9FD1C3A}</a:tableStyleId>
              </a:tblPr>
              <a:tblGrid>
                <a:gridCol w="1521507">
                  <a:extLst>
                    <a:ext uri="{9D8B030D-6E8A-4147-A177-3AD203B41FA5}">
                      <a16:colId xmlns:a16="http://schemas.microsoft.com/office/drawing/2014/main" val="722045535"/>
                    </a:ext>
                  </a:extLst>
                </a:gridCol>
                <a:gridCol w="4471743">
                  <a:extLst>
                    <a:ext uri="{9D8B030D-6E8A-4147-A177-3AD203B41FA5}">
                      <a16:colId xmlns:a16="http://schemas.microsoft.com/office/drawing/2014/main" val="370648307"/>
                    </a:ext>
                  </a:extLst>
                </a:gridCol>
              </a:tblGrid>
              <a:tr h="360208">
                <a:tc gridSpan="2">
                  <a:txBody>
                    <a:bodyPr/>
                    <a:lstStyle/>
                    <a:p>
                      <a:pPr algn="ctr">
                        <a:lnSpc>
                          <a:spcPct val="100000"/>
                        </a:lnSpc>
                      </a:pPr>
                      <a:r>
                        <a:rPr lang="en-US" altLang="zh-TW" sz="1800" dirty="0">
                          <a:solidFill>
                            <a:schemeClr val="tx1"/>
                          </a:solidFill>
                          <a:latin typeface="Microsoft JhengHei" panose="020B0604030504040204" pitchFamily="34" charset="-120"/>
                          <a:ea typeface="Microsoft JhengHei" panose="020B0604030504040204" pitchFamily="34" charset="-120"/>
                        </a:rPr>
                        <a:t>115</a:t>
                      </a:r>
                      <a:r>
                        <a:rPr lang="zh-TW" altLang="en-US" sz="1800" dirty="0">
                          <a:solidFill>
                            <a:schemeClr val="tx1"/>
                          </a:solidFill>
                          <a:latin typeface="Microsoft JhengHei" panose="020B0604030504040204" pitchFamily="34" charset="-120"/>
                          <a:ea typeface="Microsoft JhengHei" panose="020B0604030504040204" pitchFamily="34" charset="-120"/>
                        </a:rPr>
                        <a:t>年度「小勞雄福企 溫暖心城市計畫」</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zh-TW"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08129912"/>
                  </a:ext>
                </a:extLst>
              </a:tr>
              <a:tr h="360208">
                <a:tc gridSpan="2">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zh-TW" altLang="en-US" sz="1800" b="1" kern="1200" dirty="0">
                          <a:solidFill>
                            <a:schemeClr val="tx1"/>
                          </a:solidFill>
                          <a:latin typeface="Microsoft JhengHei" panose="020B0604030504040204" pitchFamily="34" charset="-120"/>
                          <a:ea typeface="Microsoft JhengHei" panose="020B0604030504040204" pitchFamily="34" charset="-120"/>
                          <a:cs typeface="+mn-cs"/>
                        </a:rPr>
                        <a:t>企業量化指標自評表（</a:t>
                      </a:r>
                      <a:r>
                        <a:rPr lang="en-US" altLang="zh-TW" sz="1800" b="1" kern="1200" dirty="0">
                          <a:solidFill>
                            <a:schemeClr val="tx1"/>
                          </a:solidFill>
                          <a:latin typeface="Microsoft JhengHei" panose="020B0604030504040204" pitchFamily="34" charset="-120"/>
                          <a:ea typeface="Microsoft JhengHei" panose="020B0604030504040204" pitchFamily="34" charset="-120"/>
                          <a:cs typeface="+mn-cs"/>
                        </a:rPr>
                        <a:t>C</a:t>
                      </a:r>
                      <a:r>
                        <a:rPr lang="zh-TW" altLang="en-US" sz="1800" b="1" kern="1200" dirty="0">
                          <a:solidFill>
                            <a:schemeClr val="tx1"/>
                          </a:solidFill>
                          <a:latin typeface="Microsoft JhengHei" panose="020B0604030504040204" pitchFamily="34" charset="-120"/>
                          <a:ea typeface="Microsoft JhengHei" panose="020B0604030504040204" pitchFamily="34" charset="-120"/>
                          <a:cs typeface="+mn-cs"/>
                        </a:rPr>
                        <a:t>組事業單位）</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lnSpc>
                          <a:spcPct val="100000"/>
                        </a:lnSpc>
                      </a:pPr>
                      <a:endParaRPr lang="zh-TW" altLang="en-US" sz="1600" dirty="0">
                        <a:solidFill>
                          <a:schemeClr val="tx1"/>
                        </a:solidFill>
                        <a:latin typeface="Microsoft JhengHei" panose="020B0604030504040204" pitchFamily="34" charset="-120"/>
                        <a:ea typeface="Microsoft JhengHei"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557046503"/>
                  </a:ext>
                </a:extLst>
              </a:tr>
              <a:tr h="360208">
                <a:tc>
                  <a:txBody>
                    <a:bodyPr/>
                    <a:lstStyle/>
                    <a:p>
                      <a:pPr algn="ctr">
                        <a:lnSpc>
                          <a:spcPct val="100000"/>
                        </a:lnSpc>
                      </a:pPr>
                      <a:r>
                        <a:rPr lang="zh-TW" altLang="en-US" sz="1800" dirty="0">
                          <a:solidFill>
                            <a:schemeClr val="tx1"/>
                          </a:solidFill>
                          <a:latin typeface="Microsoft JhengHei" panose="020B0604030504040204" pitchFamily="34" charset="-120"/>
                          <a:ea typeface="Microsoft JhengHei" panose="020B0604030504040204" pitchFamily="34" charset="-120"/>
                        </a:rPr>
                        <a:t>企業名稱</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endParaRPr lang="zh-TW" altLang="en-US" sz="1800" dirty="0">
                        <a:solidFill>
                          <a:schemeClr val="tx1"/>
                        </a:solidFill>
                        <a:latin typeface="Microsoft JhengHei" panose="020B0604030504040204" pitchFamily="34" charset="-120"/>
                        <a:ea typeface="Microsoft JhengHei"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349203011"/>
                  </a:ext>
                </a:extLst>
              </a:tr>
              <a:tr h="360208">
                <a:tc gridSpan="2">
                  <a:txBody>
                    <a:bodyPr/>
                    <a:lstStyle/>
                    <a:p>
                      <a:pPr algn="ctr">
                        <a:lnSpc>
                          <a:spcPct val="100000"/>
                        </a:lnSpc>
                      </a:pPr>
                      <a:r>
                        <a:rPr lang="zh-TW" altLang="en-US" sz="1800" dirty="0">
                          <a:solidFill>
                            <a:schemeClr val="tx1"/>
                          </a:solidFill>
                          <a:latin typeface="Microsoft JhengHei" panose="020B0604030504040204" pitchFamily="34" charset="-120"/>
                          <a:ea typeface="Microsoft JhengHei" panose="020B0604030504040204" pitchFamily="34" charset="-120"/>
                        </a:rPr>
                        <a:t>友善職場和性別平等（佔比</a:t>
                      </a:r>
                      <a:r>
                        <a:rPr lang="en-US" altLang="zh-TW" sz="1800" dirty="0">
                          <a:solidFill>
                            <a:schemeClr val="tx1"/>
                          </a:solidFill>
                          <a:latin typeface="Microsoft JhengHei" panose="020B0604030504040204" pitchFamily="34" charset="-120"/>
                          <a:ea typeface="Microsoft JhengHei" panose="020B0604030504040204" pitchFamily="34" charset="-120"/>
                        </a:rPr>
                        <a:t>65%</a:t>
                      </a:r>
                      <a:r>
                        <a:rPr lang="zh-TW" altLang="en-US" sz="1800" dirty="0">
                          <a:solidFill>
                            <a:schemeClr val="tx1"/>
                          </a:solidFill>
                          <a:latin typeface="Microsoft JhengHei" panose="020B0604030504040204" pitchFamily="34" charset="-120"/>
                          <a:ea typeface="Microsoft JhengHei" panose="020B0604030504040204" pitchFamily="34" charset="-12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lnSpc>
                          <a:spcPct val="100000"/>
                        </a:lnSpc>
                      </a:pPr>
                      <a:endParaRPr lang="zh-TW" altLang="en-US" sz="1600" dirty="0">
                        <a:solidFill>
                          <a:schemeClr val="tx1"/>
                        </a:solidFill>
                        <a:latin typeface="Microsoft JhengHei" panose="020B0604030504040204" pitchFamily="34" charset="-120"/>
                        <a:ea typeface="Microsoft JhengHei"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45936509"/>
                  </a:ext>
                </a:extLst>
              </a:tr>
              <a:tr h="3946125">
                <a:tc grid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zh-TW" altLang="en-US" sz="1400" b="1" u="none" kern="1200" dirty="0">
                          <a:solidFill>
                            <a:schemeClr val="tx1"/>
                          </a:solidFill>
                          <a:effectLst/>
                          <a:latin typeface="微軟正黑體" panose="020B0604030504040204" pitchFamily="34" charset="-120"/>
                          <a:ea typeface="微軟正黑體" panose="020B0604030504040204" pitchFamily="34" charset="-120"/>
                          <a:cs typeface="+mn-cs"/>
                        </a:rPr>
                        <a:t>一、</a:t>
                      </a:r>
                      <a:r>
                        <a:rPr lang="zh-TW" altLang="zh-TW" sz="1400" b="1" u="none" kern="1200" dirty="0">
                          <a:solidFill>
                            <a:schemeClr val="tx1"/>
                          </a:solidFill>
                          <a:effectLst/>
                          <a:latin typeface="微軟正黑體" panose="020B0604030504040204" pitchFamily="34" charset="-120"/>
                          <a:ea typeface="微軟正黑體" panose="020B0604030504040204" pitchFamily="34" charset="-120"/>
                          <a:cs typeface="+mn-cs"/>
                        </a:rPr>
                        <a:t>性別平等：</a:t>
                      </a:r>
                      <a:endParaRPr lang="en-US" altLang="zh-TW" sz="1400" b="1" u="none" kern="1200" dirty="0">
                        <a:solidFill>
                          <a:schemeClr val="tx1"/>
                        </a:solidFill>
                        <a:effectLst/>
                        <a:latin typeface="微軟正黑體" panose="020B0604030504040204" pitchFamily="34" charset="-120"/>
                        <a:ea typeface="微軟正黑體" panose="020B0604030504040204" pitchFamily="34" charset="-120"/>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zh-TW" altLang="en-US" sz="1400" b="1" u="none" kern="1200" dirty="0">
                          <a:solidFill>
                            <a:schemeClr val="tx1"/>
                          </a:solidFill>
                          <a:effectLst/>
                          <a:latin typeface="微軟正黑體" panose="020B0604030504040204" pitchFamily="34" charset="-120"/>
                          <a:ea typeface="微軟正黑體" panose="020B0604030504040204" pitchFamily="34" charset="-120"/>
                          <a:cs typeface="+mn-cs"/>
                        </a:rPr>
                        <a:t>◆以</a:t>
                      </a:r>
                      <a:r>
                        <a:rPr lang="en-US" altLang="zh-TW" sz="1400" b="1" u="none" kern="1200" dirty="0">
                          <a:solidFill>
                            <a:schemeClr val="tx1"/>
                          </a:solidFill>
                          <a:effectLst/>
                          <a:latin typeface="微軟正黑體" panose="020B0604030504040204" pitchFamily="34" charset="-120"/>
                          <a:ea typeface="微軟正黑體" panose="020B0604030504040204" pitchFamily="34" charset="-120"/>
                          <a:cs typeface="+mn-cs"/>
                        </a:rPr>
                        <a:t>40</a:t>
                      </a:r>
                      <a:r>
                        <a:rPr lang="zh-TW" altLang="en-US" sz="1400" b="1" u="none" kern="1200" dirty="0">
                          <a:solidFill>
                            <a:schemeClr val="tx1"/>
                          </a:solidFill>
                          <a:effectLst/>
                          <a:latin typeface="微軟正黑體" panose="020B0604030504040204" pitchFamily="34" charset="-120"/>
                          <a:ea typeface="微軟正黑體" panose="020B0604030504040204" pitchFamily="34" charset="-120"/>
                          <a:cs typeface="+mn-cs"/>
                        </a:rPr>
                        <a:t>分為基礎計算。</a:t>
                      </a:r>
                    </a:p>
                    <a:p>
                      <a:pPr marL="0" marR="0" lvl="0" indent="0" algn="l" defTabSz="685800" rtl="0" eaLnBrk="1" fontAlgn="auto" latinLnBrk="0" hangingPunct="1">
                        <a:lnSpc>
                          <a:spcPct val="100000"/>
                        </a:lnSpc>
                        <a:spcBef>
                          <a:spcPts val="0"/>
                        </a:spcBef>
                        <a:spcAft>
                          <a:spcPts val="0"/>
                        </a:spcAft>
                        <a:buClrTx/>
                        <a:buSzTx/>
                        <a:buFontTx/>
                        <a:buNone/>
                        <a:tabLst/>
                        <a:defRPr/>
                      </a:pPr>
                      <a:r>
                        <a:rPr lang="zh-TW" altLang="en-US" sz="1400" b="1" u="none" kern="1200" dirty="0">
                          <a:solidFill>
                            <a:schemeClr val="tx1"/>
                          </a:solidFill>
                          <a:effectLst/>
                          <a:latin typeface="微軟正黑體" panose="020B0604030504040204" pitchFamily="34" charset="-120"/>
                          <a:ea typeface="微軟正黑體" panose="020B0604030504040204" pitchFamily="34" charset="-120"/>
                          <a:cs typeface="+mn-cs"/>
                        </a:rPr>
                        <a:t>◆計算公式為：</a:t>
                      </a:r>
                      <a:r>
                        <a:rPr lang="en-US" altLang="zh-TW" sz="1400" b="1" u="none" kern="1200" dirty="0">
                          <a:solidFill>
                            <a:schemeClr val="tx1"/>
                          </a:solidFill>
                          <a:effectLst/>
                          <a:latin typeface="微軟正黑體" panose="020B0604030504040204" pitchFamily="34" charset="-120"/>
                          <a:ea typeface="微軟正黑體" panose="020B0604030504040204" pitchFamily="34" charset="-120"/>
                          <a:cs typeface="+mn-cs"/>
                        </a:rPr>
                        <a:t>40+</a:t>
                      </a:r>
                      <a:r>
                        <a:rPr lang="zh-TW" altLang="zh-TW" sz="1400" b="1" u="none" kern="1200" dirty="0">
                          <a:solidFill>
                            <a:schemeClr val="tx1"/>
                          </a:solidFill>
                          <a:effectLst/>
                          <a:latin typeface="微軟正黑體" panose="020B0604030504040204" pitchFamily="34" charset="-120"/>
                          <a:ea typeface="微軟正黑體" panose="020B0604030504040204" pitchFamily="34" charset="-120"/>
                          <a:cs typeface="+mn-cs"/>
                        </a:rPr>
                        <a:t>給假得分</a:t>
                      </a:r>
                      <a:r>
                        <a:rPr lang="en-US" altLang="zh-TW" sz="1400" b="1" u="none" kern="1200" dirty="0">
                          <a:solidFill>
                            <a:schemeClr val="tx1"/>
                          </a:solidFill>
                          <a:effectLst/>
                          <a:latin typeface="微軟正黑體" panose="020B0604030504040204" pitchFamily="34" charset="-120"/>
                          <a:ea typeface="微軟正黑體" panose="020B0604030504040204" pitchFamily="34" charset="-120"/>
                          <a:cs typeface="+mn-cs"/>
                        </a:rPr>
                        <a:t>+</a:t>
                      </a:r>
                      <a:r>
                        <a:rPr lang="zh-TW" altLang="zh-TW" sz="1400" b="1" u="none" kern="1200" dirty="0">
                          <a:solidFill>
                            <a:schemeClr val="tx1"/>
                          </a:solidFill>
                          <a:effectLst/>
                          <a:latin typeface="微軟正黑體" panose="020B0604030504040204" pitchFamily="34" charset="-120"/>
                          <a:ea typeface="微軟正黑體" panose="020B0604030504040204" pitchFamily="34" charset="-120"/>
                          <a:cs typeface="+mn-cs"/>
                        </a:rPr>
                        <a:t>哺集乳時間</a:t>
                      </a:r>
                      <a:r>
                        <a:rPr lang="en-US" altLang="zh-TW" sz="1400" b="1" u="none" kern="1200" dirty="0">
                          <a:solidFill>
                            <a:schemeClr val="tx1"/>
                          </a:solidFill>
                          <a:effectLst/>
                          <a:latin typeface="微軟正黑體" panose="020B0604030504040204" pitchFamily="34" charset="-120"/>
                          <a:ea typeface="微軟正黑體" panose="020B0604030504040204" pitchFamily="34" charset="-120"/>
                          <a:cs typeface="+mn-cs"/>
                        </a:rPr>
                        <a:t>+</a:t>
                      </a:r>
                      <a:r>
                        <a:rPr lang="zh-TW" altLang="zh-TW" sz="1400" b="1" u="none" kern="1200" dirty="0">
                          <a:solidFill>
                            <a:schemeClr val="tx1"/>
                          </a:solidFill>
                          <a:effectLst/>
                          <a:latin typeface="微軟正黑體" panose="020B0604030504040204" pitchFamily="34" charset="-120"/>
                          <a:ea typeface="微軟正黑體" panose="020B0604030504040204" pitchFamily="34" charset="-120"/>
                          <a:cs typeface="+mn-cs"/>
                        </a:rPr>
                        <a:t>減少工時得分</a:t>
                      </a:r>
                      <a:r>
                        <a:rPr lang="zh-TW" altLang="en-US" sz="1400" b="1" u="none" kern="1200" dirty="0">
                          <a:solidFill>
                            <a:schemeClr val="tx1"/>
                          </a:solidFill>
                          <a:effectLst/>
                          <a:latin typeface="微軟正黑體" panose="020B0604030504040204" pitchFamily="34" charset="-120"/>
                          <a:ea typeface="微軟正黑體" panose="020B0604030504040204" pitchFamily="34" charset="-120"/>
                          <a:cs typeface="+mn-cs"/>
                        </a:rPr>
                        <a:t>＝得分</a:t>
                      </a:r>
                      <a:endParaRPr lang="en-US" altLang="zh-TW" sz="1400" b="1" u="none" kern="1200" dirty="0">
                        <a:solidFill>
                          <a:schemeClr val="tx1"/>
                        </a:solidFill>
                        <a:effectLst/>
                        <a:latin typeface="微軟正黑體" panose="020B0604030504040204" pitchFamily="34" charset="-120"/>
                        <a:ea typeface="微軟正黑體" panose="020B0604030504040204" pitchFamily="34" charset="-120"/>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US" altLang="zh-TW" sz="1400" b="1" u="none" kern="1200" dirty="0">
                          <a:solidFill>
                            <a:schemeClr val="tx1"/>
                          </a:solidFill>
                          <a:effectLst/>
                          <a:latin typeface="微軟正黑體" panose="020B0604030504040204" pitchFamily="34" charset="-120"/>
                          <a:ea typeface="微軟正黑體" panose="020B0604030504040204" pitchFamily="34" charset="-120"/>
                          <a:cs typeface="+mn-cs"/>
                        </a:rPr>
                        <a:t>(</a:t>
                      </a:r>
                      <a:r>
                        <a:rPr lang="zh-TW" altLang="zh-TW" sz="1400" b="1" u="none" kern="1200" dirty="0">
                          <a:solidFill>
                            <a:schemeClr val="tx1"/>
                          </a:solidFill>
                          <a:effectLst/>
                          <a:latin typeface="微軟正黑體" panose="020B0604030504040204" pitchFamily="34" charset="-120"/>
                          <a:ea typeface="微軟正黑體" panose="020B0604030504040204" pitchFamily="34" charset="-120"/>
                          <a:cs typeface="+mn-cs"/>
                        </a:rPr>
                        <a:t>本項最高</a:t>
                      </a:r>
                      <a:r>
                        <a:rPr lang="en-US" altLang="zh-TW" sz="1400" b="1" u="none" kern="1200" dirty="0">
                          <a:solidFill>
                            <a:schemeClr val="tx1"/>
                          </a:solidFill>
                          <a:effectLst/>
                          <a:latin typeface="微軟正黑體" panose="020B0604030504040204" pitchFamily="34" charset="-120"/>
                          <a:ea typeface="微軟正黑體" panose="020B0604030504040204" pitchFamily="34" charset="-120"/>
                          <a:cs typeface="+mn-cs"/>
                        </a:rPr>
                        <a:t>70</a:t>
                      </a:r>
                      <a:r>
                        <a:rPr lang="zh-TW" altLang="zh-TW" sz="1400" b="1" u="none" kern="1200" dirty="0">
                          <a:solidFill>
                            <a:schemeClr val="tx1"/>
                          </a:solidFill>
                          <a:effectLst/>
                          <a:latin typeface="微軟正黑體" panose="020B0604030504040204" pitchFamily="34" charset="-120"/>
                          <a:ea typeface="微軟正黑體" panose="020B0604030504040204" pitchFamily="34" charset="-120"/>
                          <a:cs typeface="+mn-cs"/>
                        </a:rPr>
                        <a:t>分，加分後逾</a:t>
                      </a:r>
                      <a:r>
                        <a:rPr lang="en-US" altLang="zh-TW" sz="1400" b="1" u="none" kern="1200" dirty="0">
                          <a:solidFill>
                            <a:schemeClr val="tx1"/>
                          </a:solidFill>
                          <a:effectLst/>
                          <a:latin typeface="微軟正黑體" panose="020B0604030504040204" pitchFamily="34" charset="-120"/>
                          <a:ea typeface="微軟正黑體" panose="020B0604030504040204" pitchFamily="34" charset="-120"/>
                          <a:cs typeface="+mn-cs"/>
                        </a:rPr>
                        <a:t>70</a:t>
                      </a:r>
                      <a:r>
                        <a:rPr lang="zh-TW" altLang="zh-TW" sz="1400" b="1" u="none" kern="1200" dirty="0">
                          <a:solidFill>
                            <a:schemeClr val="tx1"/>
                          </a:solidFill>
                          <a:effectLst/>
                          <a:latin typeface="微軟正黑體" panose="020B0604030504040204" pitchFamily="34" charset="-120"/>
                          <a:ea typeface="微軟正黑體" panose="020B0604030504040204" pitchFamily="34" charset="-120"/>
                          <a:cs typeface="+mn-cs"/>
                        </a:rPr>
                        <a:t>分者，以</a:t>
                      </a:r>
                      <a:r>
                        <a:rPr lang="en-US" altLang="zh-TW" sz="1400" b="1" u="none" kern="1200" dirty="0">
                          <a:solidFill>
                            <a:schemeClr val="tx1"/>
                          </a:solidFill>
                          <a:effectLst/>
                          <a:latin typeface="微軟正黑體" panose="020B0604030504040204" pitchFamily="34" charset="-120"/>
                          <a:ea typeface="微軟正黑體" panose="020B0604030504040204" pitchFamily="34" charset="-120"/>
                          <a:cs typeface="+mn-cs"/>
                        </a:rPr>
                        <a:t>70</a:t>
                      </a:r>
                      <a:r>
                        <a:rPr lang="zh-TW" altLang="zh-TW" sz="1400" b="1" u="none" kern="1200" dirty="0">
                          <a:solidFill>
                            <a:schemeClr val="tx1"/>
                          </a:solidFill>
                          <a:effectLst/>
                          <a:latin typeface="微軟正黑體" panose="020B0604030504040204" pitchFamily="34" charset="-120"/>
                          <a:ea typeface="微軟正黑體" panose="020B0604030504040204" pitchFamily="34" charset="-120"/>
                          <a:cs typeface="+mn-cs"/>
                        </a:rPr>
                        <a:t>分計算</a:t>
                      </a:r>
                      <a:r>
                        <a:rPr lang="en-US" altLang="zh-TW" sz="1400" b="1" u="none" kern="1200" dirty="0">
                          <a:solidFill>
                            <a:schemeClr val="tx1"/>
                          </a:solidFill>
                          <a:effectLst/>
                          <a:latin typeface="微軟正黑體" panose="020B0604030504040204" pitchFamily="34" charset="-120"/>
                          <a:ea typeface="微軟正黑體" panose="020B0604030504040204" pitchFamily="34" charset="-120"/>
                          <a:cs typeface="+mn-cs"/>
                        </a:rPr>
                        <a:t>)</a:t>
                      </a:r>
                    </a:p>
                    <a:p>
                      <a:pPr marL="0" marR="0" lvl="0" indent="0" algn="l" defTabSz="685800" rtl="0" eaLnBrk="1" fontAlgn="auto" latinLnBrk="0" hangingPunct="1">
                        <a:lnSpc>
                          <a:spcPct val="100000"/>
                        </a:lnSpc>
                        <a:spcBef>
                          <a:spcPts val="0"/>
                        </a:spcBef>
                        <a:spcAft>
                          <a:spcPts val="0"/>
                        </a:spcAft>
                        <a:buClrTx/>
                        <a:buSzTx/>
                        <a:buFontTx/>
                        <a:buNone/>
                        <a:tabLst/>
                        <a:defRPr/>
                      </a:pPr>
                      <a:r>
                        <a:rPr lang="en-US" altLang="zh-TW" sz="1400" b="0" kern="1200" dirty="0">
                          <a:solidFill>
                            <a:schemeClr val="accent5">
                              <a:lumMod val="75000"/>
                            </a:schemeClr>
                          </a:solidFill>
                          <a:effectLst/>
                          <a:latin typeface="Microsoft JhengHei" panose="020B0604030504040204" pitchFamily="34" charset="-120"/>
                          <a:ea typeface="Microsoft JhengHei" panose="020B0604030504040204" pitchFamily="34" charset="-120"/>
                          <a:cs typeface="+mn-cs"/>
                        </a:rPr>
                        <a:t>※</a:t>
                      </a:r>
                      <a:r>
                        <a:rPr lang="zh-TW" altLang="en-US" sz="1400" b="0" kern="1200" dirty="0">
                          <a:solidFill>
                            <a:schemeClr val="accent5">
                              <a:lumMod val="75000"/>
                            </a:schemeClr>
                          </a:solidFill>
                          <a:effectLst/>
                          <a:latin typeface="Microsoft JhengHei" panose="020B0604030504040204" pitchFamily="34" charset="-120"/>
                          <a:ea typeface="Microsoft JhengHei" panose="020B0604030504040204" pitchFamily="34" charset="-120"/>
                          <a:cs typeface="+mn-cs"/>
                        </a:rPr>
                        <a:t>若未達評選指標最低標準，則以基本分</a:t>
                      </a:r>
                      <a:r>
                        <a:rPr lang="en-US" altLang="zh-TW" sz="1400" b="0" kern="1200" dirty="0">
                          <a:solidFill>
                            <a:schemeClr val="accent5">
                              <a:lumMod val="75000"/>
                            </a:schemeClr>
                          </a:solidFill>
                          <a:effectLst/>
                          <a:latin typeface="Microsoft JhengHei" panose="020B0604030504040204" pitchFamily="34" charset="-120"/>
                          <a:ea typeface="Microsoft JhengHei" panose="020B0604030504040204" pitchFamily="34" charset="-120"/>
                          <a:cs typeface="+mn-cs"/>
                        </a:rPr>
                        <a:t>40</a:t>
                      </a:r>
                      <a:r>
                        <a:rPr lang="zh-TW" altLang="en-US" sz="1400" b="0" kern="1200" dirty="0">
                          <a:solidFill>
                            <a:schemeClr val="accent5">
                              <a:lumMod val="75000"/>
                            </a:schemeClr>
                          </a:solidFill>
                          <a:effectLst/>
                          <a:latin typeface="Microsoft JhengHei" panose="020B0604030504040204" pitchFamily="34" charset="-120"/>
                          <a:ea typeface="Microsoft JhengHei" panose="020B0604030504040204" pitchFamily="34" charset="-120"/>
                          <a:cs typeface="+mn-cs"/>
                        </a:rPr>
                        <a:t>計分</a:t>
                      </a:r>
                      <a:endParaRPr lang="zh-TW" altLang="zh-TW" sz="1400" b="1" u="none" kern="1200" dirty="0">
                        <a:solidFill>
                          <a:schemeClr val="tx1"/>
                        </a:solidFill>
                        <a:effectLst/>
                        <a:latin typeface="微軟正黑體" panose="020B0604030504040204" pitchFamily="34" charset="-120"/>
                        <a:ea typeface="微軟正黑體" panose="020B0604030504040204" pitchFamily="34" charset="-120"/>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US" altLang="zh-TW" sz="1400" b="0" u="none" kern="1200" dirty="0">
                          <a:solidFill>
                            <a:schemeClr val="tx1"/>
                          </a:solidFill>
                          <a:effectLst/>
                          <a:latin typeface="Microsoft JhengHei" panose="020B0604030504040204" pitchFamily="34" charset="-120"/>
                          <a:ea typeface="Microsoft JhengHei" panose="020B0604030504040204" pitchFamily="34" charset="-120"/>
                        </a:rPr>
                        <a:t>1.</a:t>
                      </a:r>
                      <a:r>
                        <a:rPr lang="zh-TW" altLang="en-US" sz="1400" b="0" u="none" kern="1200" dirty="0">
                          <a:solidFill>
                            <a:schemeClr val="tx1"/>
                          </a:solidFill>
                          <a:effectLst/>
                          <a:latin typeface="Microsoft JhengHei" panose="020B0604030504040204" pitchFamily="34" charset="-120"/>
                          <a:ea typeface="Microsoft JhengHei" panose="020B0604030504040204" pitchFamily="34" charset="-120"/>
                        </a:rPr>
                        <a:t>給假：</a:t>
                      </a:r>
                    </a:p>
                    <a:p>
                      <a:pPr>
                        <a:lnSpc>
                          <a:spcPct val="100000"/>
                        </a:lnSpc>
                      </a:pPr>
                      <a:r>
                        <a:rPr lang="zh-TW" altLang="zh-TW" sz="1400" b="0" u="none" kern="1200" dirty="0">
                          <a:solidFill>
                            <a:schemeClr val="tx1"/>
                          </a:solidFill>
                          <a:effectLst/>
                          <a:latin typeface="Microsoft JhengHei" panose="020B0604030504040204" pitchFamily="34" charset="-120"/>
                          <a:ea typeface="Microsoft JhengHei" panose="020B0604030504040204" pitchFamily="34" charset="-120"/>
                          <a:cs typeface="+mn-cs"/>
                        </a:rPr>
                        <a:t>以性別平等工作法所定假別天數為基礎，</a:t>
                      </a:r>
                      <a:r>
                        <a:rPr lang="zh-TW" altLang="en-US" sz="1400" b="0" u="none" kern="1200" dirty="0">
                          <a:solidFill>
                            <a:schemeClr val="tx1"/>
                          </a:solidFill>
                          <a:effectLst/>
                          <a:latin typeface="Microsoft JhengHei" panose="020B0604030504040204" pitchFamily="34" charset="-120"/>
                          <a:ea typeface="Microsoft JhengHei" panose="020B0604030504040204" pitchFamily="34" charset="-120"/>
                        </a:rPr>
                        <a:t>給假類別為事業單位是否有給予員工優於法令之生理假、</a:t>
                      </a:r>
                      <a:r>
                        <a:rPr lang="en-US" altLang="zh-TW" sz="1400" b="0" u="none" kern="1200" dirty="0">
                          <a:solidFill>
                            <a:schemeClr val="tx1"/>
                          </a:solidFill>
                          <a:effectLst/>
                          <a:latin typeface="Microsoft JhengHei" panose="020B0604030504040204" pitchFamily="34" charset="-120"/>
                          <a:ea typeface="Microsoft JhengHei" panose="020B0604030504040204" pitchFamily="34" charset="-120"/>
                        </a:rPr>
                        <a:t>(</a:t>
                      </a:r>
                      <a:r>
                        <a:rPr lang="zh-TW" altLang="en-US" sz="1400" b="0" u="none" kern="1200" dirty="0">
                          <a:solidFill>
                            <a:schemeClr val="tx1"/>
                          </a:solidFill>
                          <a:effectLst/>
                          <a:latin typeface="Microsoft JhengHei" panose="020B0604030504040204" pitchFamily="34" charset="-120"/>
                          <a:ea typeface="Microsoft JhengHei" panose="020B0604030504040204" pitchFamily="34" charset="-120"/>
                        </a:rPr>
                        <a:t>流</a:t>
                      </a:r>
                      <a:r>
                        <a:rPr lang="en-US" altLang="zh-TW" sz="1400" b="0" u="none" kern="1200" dirty="0">
                          <a:solidFill>
                            <a:schemeClr val="tx1"/>
                          </a:solidFill>
                          <a:effectLst/>
                          <a:latin typeface="Microsoft JhengHei" panose="020B0604030504040204" pitchFamily="34" charset="-120"/>
                          <a:ea typeface="Microsoft JhengHei" panose="020B0604030504040204" pitchFamily="34" charset="-120"/>
                        </a:rPr>
                        <a:t>)</a:t>
                      </a:r>
                      <a:r>
                        <a:rPr lang="zh-TW" altLang="en-US" sz="1400" b="0" u="none" kern="1200" dirty="0">
                          <a:solidFill>
                            <a:schemeClr val="tx1"/>
                          </a:solidFill>
                          <a:effectLst/>
                          <a:latin typeface="Microsoft JhengHei" panose="020B0604030504040204" pitchFamily="34" charset="-120"/>
                          <a:ea typeface="Microsoft JhengHei" panose="020B0604030504040204" pitchFamily="34" charset="-120"/>
                        </a:rPr>
                        <a:t>產假、陪產檢及陪產假、產檢假、家庭照顧假、育嬰留職停薪，凡事業單位優於法令多提供一天假</a:t>
                      </a:r>
                      <a:r>
                        <a:rPr lang="en-US" altLang="zh-TW" sz="1400" b="0" u="none" kern="1200" dirty="0">
                          <a:solidFill>
                            <a:schemeClr val="tx1"/>
                          </a:solidFill>
                          <a:effectLst/>
                          <a:latin typeface="Microsoft JhengHei" panose="020B0604030504040204" pitchFamily="34" charset="-120"/>
                          <a:ea typeface="Microsoft JhengHei" panose="020B0604030504040204" pitchFamily="34" charset="-120"/>
                        </a:rPr>
                        <a:t>+1</a:t>
                      </a:r>
                      <a:r>
                        <a:rPr lang="zh-TW" altLang="en-US" sz="1400" b="0" u="none" kern="1200" dirty="0">
                          <a:solidFill>
                            <a:schemeClr val="tx1"/>
                          </a:solidFill>
                          <a:effectLst/>
                          <a:latin typeface="Microsoft JhengHei" panose="020B0604030504040204" pitchFamily="34" charset="-120"/>
                          <a:ea typeface="Microsoft JhengHei" panose="020B0604030504040204" pitchFamily="34" charset="-120"/>
                        </a:rPr>
                        <a:t>分，每項假別最高加</a:t>
                      </a:r>
                      <a:r>
                        <a:rPr lang="en-US" altLang="zh-TW" sz="1400" b="0" u="none" kern="1200" dirty="0">
                          <a:solidFill>
                            <a:schemeClr val="tx1"/>
                          </a:solidFill>
                          <a:effectLst/>
                          <a:latin typeface="Microsoft JhengHei" panose="020B0604030504040204" pitchFamily="34" charset="-120"/>
                          <a:ea typeface="Microsoft JhengHei" panose="020B0604030504040204" pitchFamily="34" charset="-120"/>
                        </a:rPr>
                        <a:t>5</a:t>
                      </a:r>
                      <a:r>
                        <a:rPr lang="zh-TW" altLang="en-US" sz="1400" b="0" u="none" kern="1200" dirty="0">
                          <a:solidFill>
                            <a:schemeClr val="tx1"/>
                          </a:solidFill>
                          <a:effectLst/>
                          <a:latin typeface="Microsoft JhengHei" panose="020B0604030504040204" pitchFamily="34" charset="-120"/>
                          <a:ea typeface="Microsoft JhengHei" panose="020B0604030504040204" pitchFamily="34" charset="-120"/>
                        </a:rPr>
                        <a:t>分。</a:t>
                      </a:r>
                      <a:endParaRPr lang="en-US" altLang="zh-TW" sz="1400" b="0" u="none" kern="1200" dirty="0">
                        <a:solidFill>
                          <a:schemeClr val="tx1"/>
                        </a:solidFill>
                        <a:effectLst/>
                        <a:latin typeface="Microsoft JhengHei" panose="020B0604030504040204" pitchFamily="34" charset="-120"/>
                        <a:ea typeface="Microsoft JhengHei" panose="020B0604030504040204" pitchFamily="34" charset="-120"/>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zh-TW" altLang="en-US" sz="1400" b="0" u="none" kern="1200" dirty="0">
                          <a:solidFill>
                            <a:schemeClr val="tx1"/>
                          </a:solidFill>
                          <a:effectLst/>
                          <a:latin typeface="Microsoft JhengHei" panose="020B0604030504040204" pitchFamily="34" charset="-120"/>
                          <a:ea typeface="Microsoft JhengHei" panose="020B0604030504040204" pitchFamily="34" charset="-120"/>
                          <a:cs typeface="+mn-cs"/>
                        </a:rPr>
                        <a:t>例如：性別平等工作法規定，產檢假應給予</a:t>
                      </a:r>
                      <a:r>
                        <a:rPr lang="en-US" altLang="zh-TW" sz="1400" b="0" u="none" kern="1200" dirty="0">
                          <a:solidFill>
                            <a:schemeClr val="tx1"/>
                          </a:solidFill>
                          <a:effectLst/>
                          <a:latin typeface="Microsoft JhengHei" panose="020B0604030504040204" pitchFamily="34" charset="-120"/>
                          <a:ea typeface="Microsoft JhengHei" panose="020B0604030504040204" pitchFamily="34" charset="-120"/>
                          <a:cs typeface="+mn-cs"/>
                        </a:rPr>
                        <a:t>7</a:t>
                      </a:r>
                      <a:r>
                        <a:rPr lang="zh-TW" altLang="en-US" sz="1400" b="0" u="none" kern="1200" dirty="0">
                          <a:solidFill>
                            <a:schemeClr val="tx1"/>
                          </a:solidFill>
                          <a:effectLst/>
                          <a:latin typeface="Microsoft JhengHei" panose="020B0604030504040204" pitchFamily="34" charset="-120"/>
                          <a:ea typeface="Microsoft JhengHei" panose="020B0604030504040204" pitchFamily="34" charset="-120"/>
                          <a:cs typeface="+mn-cs"/>
                        </a:rPr>
                        <a:t>天，事業單位優於性別平等工作法給予</a:t>
                      </a:r>
                      <a:r>
                        <a:rPr lang="en-US" altLang="zh-TW" sz="1400" b="0" u="none" kern="1200" dirty="0">
                          <a:solidFill>
                            <a:schemeClr val="tx1"/>
                          </a:solidFill>
                          <a:effectLst/>
                          <a:latin typeface="Microsoft JhengHei" panose="020B0604030504040204" pitchFamily="34" charset="-120"/>
                          <a:ea typeface="Microsoft JhengHei" panose="020B0604030504040204" pitchFamily="34" charset="-120"/>
                          <a:cs typeface="+mn-cs"/>
                        </a:rPr>
                        <a:t>13</a:t>
                      </a:r>
                      <a:r>
                        <a:rPr lang="zh-TW" altLang="en-US" sz="1400" b="0" u="none" kern="1200" dirty="0">
                          <a:solidFill>
                            <a:schemeClr val="tx1"/>
                          </a:solidFill>
                          <a:effectLst/>
                          <a:latin typeface="Microsoft JhengHei" panose="020B0604030504040204" pitchFamily="34" charset="-120"/>
                          <a:ea typeface="Microsoft JhengHei" panose="020B0604030504040204" pitchFamily="34" charset="-120"/>
                          <a:cs typeface="+mn-cs"/>
                        </a:rPr>
                        <a:t>天假，則加</a:t>
                      </a:r>
                      <a:r>
                        <a:rPr lang="en-US" altLang="zh-TW" sz="1400" b="0" u="none" kern="1200" dirty="0">
                          <a:solidFill>
                            <a:schemeClr val="tx1"/>
                          </a:solidFill>
                          <a:effectLst/>
                          <a:latin typeface="Microsoft JhengHei" panose="020B0604030504040204" pitchFamily="34" charset="-120"/>
                          <a:ea typeface="Microsoft JhengHei" panose="020B0604030504040204" pitchFamily="34" charset="-120"/>
                          <a:cs typeface="+mn-cs"/>
                        </a:rPr>
                        <a:t>5</a:t>
                      </a:r>
                      <a:r>
                        <a:rPr lang="zh-TW" altLang="en-US" sz="1400" b="0" u="none" kern="1200" dirty="0">
                          <a:solidFill>
                            <a:schemeClr val="tx1"/>
                          </a:solidFill>
                          <a:effectLst/>
                          <a:latin typeface="Microsoft JhengHei" panose="020B0604030504040204" pitchFamily="34" charset="-120"/>
                          <a:ea typeface="Microsoft JhengHei" panose="020B0604030504040204" pitchFamily="34" charset="-120"/>
                          <a:cs typeface="+mn-cs"/>
                        </a:rPr>
                        <a:t>分。</a:t>
                      </a:r>
                      <a:endParaRPr lang="en-US" altLang="zh-TW" sz="1400" b="0" u="none" kern="1200" dirty="0">
                        <a:solidFill>
                          <a:schemeClr val="tx1"/>
                        </a:solidFill>
                        <a:effectLst/>
                        <a:latin typeface="Microsoft JhengHei" panose="020B0604030504040204" pitchFamily="34" charset="-120"/>
                        <a:ea typeface="Microsoft JhengHei" panose="020B0604030504040204" pitchFamily="34" charset="-120"/>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zh-TW" altLang="zh-TW" sz="1400" b="0" u="none" kern="1200" dirty="0">
                          <a:solidFill>
                            <a:schemeClr val="tx1"/>
                          </a:solidFill>
                          <a:effectLst/>
                          <a:latin typeface="Microsoft JhengHei" panose="020B0604030504040204" pitchFamily="34" charset="-120"/>
                          <a:ea typeface="Microsoft JhengHei" panose="020B0604030504040204" pitchFamily="34" charset="-120"/>
                          <a:cs typeface="+mn-cs"/>
                        </a:rPr>
                        <a:t>※</a:t>
                      </a:r>
                      <a:r>
                        <a:rPr lang="zh-TW" altLang="en-US" sz="1400" b="0" u="none" kern="1200" dirty="0">
                          <a:solidFill>
                            <a:schemeClr val="tx1"/>
                          </a:solidFill>
                          <a:effectLst/>
                          <a:latin typeface="Microsoft JhengHei" panose="020B0604030504040204" pitchFamily="34" charset="-120"/>
                          <a:ea typeface="Microsoft JhengHei" panose="020B0604030504040204" pitchFamily="34" charset="-120"/>
                          <a:cs typeface="+mn-cs"/>
                        </a:rPr>
                        <a:t>優於法定給假</a:t>
                      </a:r>
                      <a:r>
                        <a:rPr lang="en-US" altLang="zh-TW" sz="1400" b="0" u="none" kern="1200" dirty="0">
                          <a:solidFill>
                            <a:schemeClr val="tx1"/>
                          </a:solidFill>
                          <a:effectLst/>
                          <a:latin typeface="Microsoft JhengHei" panose="020B0604030504040204" pitchFamily="34" charset="-120"/>
                          <a:ea typeface="Microsoft JhengHei" panose="020B0604030504040204" pitchFamily="34" charset="-120"/>
                          <a:cs typeface="+mn-cs"/>
                        </a:rPr>
                        <a:t>6</a:t>
                      </a:r>
                      <a:r>
                        <a:rPr lang="zh-TW" altLang="en-US" sz="1400" b="0" u="none" kern="1200" dirty="0">
                          <a:solidFill>
                            <a:schemeClr val="tx1"/>
                          </a:solidFill>
                          <a:effectLst/>
                          <a:latin typeface="Microsoft JhengHei" panose="020B0604030504040204" pitchFamily="34" charset="-120"/>
                          <a:ea typeface="Microsoft JhengHei" panose="020B0604030504040204" pitchFamily="34" charset="-120"/>
                          <a:cs typeface="+mn-cs"/>
                        </a:rPr>
                        <a:t>天，依給分上限加</a:t>
                      </a:r>
                      <a:r>
                        <a:rPr lang="en-US" altLang="zh-TW" sz="1400" b="0" u="none" kern="1200" dirty="0">
                          <a:solidFill>
                            <a:schemeClr val="tx1"/>
                          </a:solidFill>
                          <a:effectLst/>
                          <a:latin typeface="Microsoft JhengHei" panose="020B0604030504040204" pitchFamily="34" charset="-120"/>
                          <a:ea typeface="Microsoft JhengHei" panose="020B0604030504040204" pitchFamily="34" charset="-120"/>
                          <a:cs typeface="+mn-cs"/>
                        </a:rPr>
                        <a:t>5</a:t>
                      </a:r>
                      <a:r>
                        <a:rPr lang="zh-TW" altLang="en-US" sz="1400" b="0" u="none" kern="1200" dirty="0">
                          <a:solidFill>
                            <a:schemeClr val="tx1"/>
                          </a:solidFill>
                          <a:effectLst/>
                          <a:latin typeface="Microsoft JhengHei" panose="020B0604030504040204" pitchFamily="34" charset="-120"/>
                          <a:ea typeface="Microsoft JhengHei" panose="020B0604030504040204" pitchFamily="34" charset="-120"/>
                          <a:cs typeface="+mn-cs"/>
                        </a:rPr>
                        <a:t>分。</a:t>
                      </a:r>
                      <a:endParaRPr lang="en-US" altLang="zh-TW" sz="1400" b="0" u="none" kern="1200" dirty="0">
                        <a:solidFill>
                          <a:schemeClr val="tx1"/>
                        </a:solidFill>
                        <a:effectLst/>
                        <a:latin typeface="Microsoft JhengHei" panose="020B0604030504040204" pitchFamily="34" charset="-120"/>
                        <a:ea typeface="Microsoft JhengHei" panose="020B0604030504040204" pitchFamily="34" charset="-120"/>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lang="en-US" altLang="zh-TW" sz="1400" b="0" u="none" kern="1200" dirty="0">
                        <a:solidFill>
                          <a:schemeClr val="tx1"/>
                        </a:solidFill>
                        <a:effectLst/>
                        <a:latin typeface="Microsoft JhengHei" panose="020B0604030504040204" pitchFamily="34" charset="-120"/>
                        <a:ea typeface="Microsoft JhengHei" panose="020B0604030504040204" pitchFamily="34" charset="-120"/>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US" altLang="zh-TW" sz="1400" b="0" u="none" kern="1200" dirty="0">
                          <a:solidFill>
                            <a:schemeClr val="tx1"/>
                          </a:solidFill>
                          <a:effectLst/>
                          <a:latin typeface="Microsoft JhengHei" panose="020B0604030504040204" pitchFamily="34" charset="-120"/>
                          <a:ea typeface="Microsoft JhengHei" panose="020B0604030504040204" pitchFamily="34" charset="-120"/>
                        </a:rPr>
                        <a:t>2.</a:t>
                      </a:r>
                      <a:r>
                        <a:rPr lang="zh-TW" altLang="en-US" sz="1400" b="0" u="none" kern="1200" dirty="0">
                          <a:solidFill>
                            <a:schemeClr val="tx1"/>
                          </a:solidFill>
                          <a:effectLst/>
                          <a:latin typeface="Microsoft JhengHei" panose="020B0604030504040204" pitchFamily="34" charset="-120"/>
                          <a:ea typeface="Microsoft JhengHei" panose="020B0604030504040204" pitchFamily="34" charset="-120"/>
                        </a:rPr>
                        <a:t>哺集乳時間：</a:t>
                      </a:r>
                      <a:endParaRPr lang="en-US" altLang="zh-TW" sz="1400" b="0" u="none" kern="1200" dirty="0">
                        <a:solidFill>
                          <a:schemeClr val="tx1"/>
                        </a:solidFill>
                        <a:effectLst/>
                        <a:latin typeface="Microsoft JhengHei" panose="020B0604030504040204" pitchFamily="34" charset="-120"/>
                        <a:ea typeface="Microsoft JhengHei" panose="020B0604030504040204" pitchFamily="34" charset="-120"/>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zh-TW" altLang="zh-TW" sz="1400" b="0" u="none" kern="1200" dirty="0">
                          <a:solidFill>
                            <a:schemeClr val="tx1"/>
                          </a:solidFill>
                          <a:effectLst/>
                          <a:latin typeface="Microsoft JhengHei" panose="020B0604030504040204" pitchFamily="34" charset="-120"/>
                          <a:ea typeface="Microsoft JhengHei" panose="020B0604030504040204" pitchFamily="34" charset="-120"/>
                          <a:cs typeface="+mn-cs"/>
                        </a:rPr>
                        <a:t>以性別平等工作法所定員工子女未滿</a:t>
                      </a:r>
                      <a:r>
                        <a:rPr lang="en-US" altLang="zh-TW" sz="1400" b="0" u="none" kern="1200" dirty="0">
                          <a:solidFill>
                            <a:schemeClr val="tx1"/>
                          </a:solidFill>
                          <a:effectLst/>
                          <a:latin typeface="Microsoft JhengHei" panose="020B0604030504040204" pitchFamily="34" charset="-120"/>
                          <a:ea typeface="Microsoft JhengHei" panose="020B0604030504040204" pitchFamily="34" charset="-120"/>
                          <a:cs typeface="+mn-cs"/>
                        </a:rPr>
                        <a:t>2</a:t>
                      </a:r>
                      <a:r>
                        <a:rPr lang="zh-TW" altLang="zh-TW" sz="1400" b="0" u="none" kern="1200" dirty="0">
                          <a:solidFill>
                            <a:schemeClr val="tx1"/>
                          </a:solidFill>
                          <a:effectLst/>
                          <a:latin typeface="Microsoft JhengHei" panose="020B0604030504040204" pitchFamily="34" charset="-120"/>
                          <a:ea typeface="Microsoft JhengHei" panose="020B0604030504040204" pitchFamily="34" charset="-120"/>
                          <a:cs typeface="+mn-cs"/>
                        </a:rPr>
                        <a:t>歲，員工須親自哺集乳者，每日應另給哺集乳時間</a:t>
                      </a:r>
                      <a:r>
                        <a:rPr lang="en-US" altLang="zh-TW" sz="1400" b="0" u="none" kern="1200" dirty="0">
                          <a:solidFill>
                            <a:schemeClr val="tx1"/>
                          </a:solidFill>
                          <a:effectLst/>
                          <a:latin typeface="Microsoft JhengHei" panose="020B0604030504040204" pitchFamily="34" charset="-120"/>
                          <a:ea typeface="Microsoft JhengHei" panose="020B0604030504040204" pitchFamily="34" charset="-120"/>
                          <a:cs typeface="+mn-cs"/>
                        </a:rPr>
                        <a:t>60</a:t>
                      </a:r>
                      <a:r>
                        <a:rPr lang="zh-TW" altLang="zh-TW" sz="1400" b="0" u="none" kern="1200" dirty="0">
                          <a:solidFill>
                            <a:schemeClr val="tx1"/>
                          </a:solidFill>
                          <a:effectLst/>
                          <a:latin typeface="Microsoft JhengHei" panose="020B0604030504040204" pitchFamily="34" charset="-120"/>
                          <a:ea typeface="Microsoft JhengHei" panose="020B0604030504040204" pitchFamily="34" charset="-120"/>
                          <a:cs typeface="+mn-cs"/>
                        </a:rPr>
                        <a:t>分鐘為基礎，凡事業單位優於法令多提供</a:t>
                      </a:r>
                      <a:r>
                        <a:rPr lang="en-US" altLang="zh-TW" sz="1400" b="0" u="none" kern="1200" dirty="0">
                          <a:solidFill>
                            <a:schemeClr val="tx1"/>
                          </a:solidFill>
                          <a:effectLst/>
                          <a:latin typeface="Microsoft JhengHei" panose="020B0604030504040204" pitchFamily="34" charset="-120"/>
                          <a:ea typeface="Microsoft JhengHei" panose="020B0604030504040204" pitchFamily="34" charset="-120"/>
                          <a:cs typeface="+mn-cs"/>
                        </a:rPr>
                        <a:t>10</a:t>
                      </a:r>
                      <a:r>
                        <a:rPr lang="zh-TW" altLang="zh-TW" sz="1400" b="0" u="none" kern="1200" dirty="0">
                          <a:solidFill>
                            <a:schemeClr val="tx1"/>
                          </a:solidFill>
                          <a:effectLst/>
                          <a:latin typeface="Microsoft JhengHei" panose="020B0604030504040204" pitchFamily="34" charset="-120"/>
                          <a:ea typeface="Microsoft JhengHei" panose="020B0604030504040204" pitchFamily="34" charset="-120"/>
                          <a:cs typeface="+mn-cs"/>
                        </a:rPr>
                        <a:t>分鐘，則加</a:t>
                      </a:r>
                      <a:r>
                        <a:rPr lang="en-US" altLang="zh-TW" sz="1400" b="0" u="none" kern="1200" dirty="0">
                          <a:solidFill>
                            <a:schemeClr val="tx1"/>
                          </a:solidFill>
                          <a:effectLst/>
                          <a:latin typeface="Microsoft JhengHei" panose="020B0604030504040204" pitchFamily="34" charset="-120"/>
                          <a:ea typeface="Microsoft JhengHei" panose="020B0604030504040204" pitchFamily="34" charset="-120"/>
                          <a:cs typeface="+mn-cs"/>
                        </a:rPr>
                        <a:t>1</a:t>
                      </a:r>
                      <a:r>
                        <a:rPr lang="zh-TW" altLang="zh-TW" sz="1400" b="0" u="none" kern="1200" dirty="0">
                          <a:solidFill>
                            <a:schemeClr val="tx1"/>
                          </a:solidFill>
                          <a:effectLst/>
                          <a:latin typeface="Microsoft JhengHei" panose="020B0604030504040204" pitchFamily="34" charset="-120"/>
                          <a:ea typeface="Microsoft JhengHei" panose="020B0604030504040204" pitchFamily="34" charset="-120"/>
                          <a:cs typeface="+mn-cs"/>
                        </a:rPr>
                        <a:t>分。</a:t>
                      </a:r>
                      <a:endParaRPr lang="en-US" altLang="zh-TW" sz="1400" b="0" u="none" kern="1200" dirty="0">
                        <a:solidFill>
                          <a:schemeClr val="tx1"/>
                        </a:solidFill>
                        <a:effectLst/>
                        <a:latin typeface="Microsoft JhengHei" panose="020B0604030504040204" pitchFamily="34" charset="-120"/>
                        <a:ea typeface="Microsoft JhengHei" panose="020B0604030504040204" pitchFamily="34" charset="-120"/>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lang="en-US" altLang="zh-TW" sz="1400" b="0" u="none" kern="1200" dirty="0">
                        <a:solidFill>
                          <a:schemeClr val="tx1"/>
                        </a:solidFill>
                        <a:effectLst/>
                        <a:latin typeface="Microsoft JhengHei" panose="020B0604030504040204" pitchFamily="34" charset="-120"/>
                        <a:ea typeface="Microsoft JhengHei" panose="020B0604030504040204" pitchFamily="34" charset="-120"/>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US" altLang="zh-TW" sz="1400" b="0" u="none" kern="1200" dirty="0">
                          <a:solidFill>
                            <a:schemeClr val="tx1"/>
                          </a:solidFill>
                          <a:effectLst/>
                          <a:latin typeface="Microsoft JhengHei" panose="020B0604030504040204" pitchFamily="34" charset="-120"/>
                          <a:ea typeface="Microsoft JhengHei" panose="020B0604030504040204" pitchFamily="34" charset="-120"/>
                        </a:rPr>
                        <a:t>3.</a:t>
                      </a:r>
                      <a:r>
                        <a:rPr lang="zh-TW" altLang="en-US" sz="1400" b="0" u="none" kern="1200" dirty="0">
                          <a:solidFill>
                            <a:schemeClr val="tx1"/>
                          </a:solidFill>
                          <a:effectLst/>
                          <a:latin typeface="Microsoft JhengHei" panose="020B0604030504040204" pitchFamily="34" charset="-120"/>
                          <a:ea typeface="Microsoft JhengHei" panose="020B0604030504040204" pitchFamily="34" charset="-120"/>
                        </a:rPr>
                        <a:t>減少工時時間：</a:t>
                      </a:r>
                      <a:endParaRPr lang="en-US" altLang="zh-TW" sz="1400" b="0" u="none" kern="1200" dirty="0">
                        <a:solidFill>
                          <a:schemeClr val="tx1"/>
                        </a:solidFill>
                        <a:effectLst/>
                        <a:latin typeface="Microsoft JhengHei" panose="020B0604030504040204" pitchFamily="34" charset="-120"/>
                        <a:ea typeface="Microsoft JhengHei" panose="020B0604030504040204" pitchFamily="34" charset="-120"/>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zh-TW" altLang="zh-TW" sz="1400" b="0" u="none" kern="1200" dirty="0">
                          <a:solidFill>
                            <a:schemeClr val="tx1"/>
                          </a:solidFill>
                          <a:effectLst/>
                          <a:latin typeface="Microsoft JhengHei" panose="020B0604030504040204" pitchFamily="34" charset="-120"/>
                          <a:ea typeface="Microsoft JhengHei" panose="020B0604030504040204" pitchFamily="34" charset="-120"/>
                          <a:cs typeface="+mn-cs"/>
                        </a:rPr>
                        <a:t>雇用</a:t>
                      </a:r>
                      <a:r>
                        <a:rPr lang="en-US" altLang="zh-TW" sz="1400" b="0" u="none" kern="1200" dirty="0">
                          <a:solidFill>
                            <a:schemeClr val="tx1"/>
                          </a:solidFill>
                          <a:effectLst/>
                          <a:latin typeface="Microsoft JhengHei" panose="020B0604030504040204" pitchFamily="34" charset="-120"/>
                          <a:ea typeface="Microsoft JhengHei" panose="020B0604030504040204" pitchFamily="34" charset="-120"/>
                          <a:cs typeface="+mn-cs"/>
                        </a:rPr>
                        <a:t>30</a:t>
                      </a:r>
                      <a:r>
                        <a:rPr lang="zh-TW" altLang="zh-TW" sz="1400" b="0" u="none" kern="1200" dirty="0">
                          <a:solidFill>
                            <a:schemeClr val="tx1"/>
                          </a:solidFill>
                          <a:effectLst/>
                          <a:latin typeface="Microsoft JhengHei" panose="020B0604030504040204" pitchFamily="34" charset="-120"/>
                          <a:ea typeface="Microsoft JhengHei" panose="020B0604030504040204" pitchFamily="34" charset="-120"/>
                          <a:cs typeface="+mn-cs"/>
                        </a:rPr>
                        <a:t>人以上之單位員工，子女未滿</a:t>
                      </a:r>
                      <a:r>
                        <a:rPr lang="en-US" altLang="zh-TW" sz="1400" b="0" u="none" kern="1200" dirty="0">
                          <a:solidFill>
                            <a:schemeClr val="tx1"/>
                          </a:solidFill>
                          <a:effectLst/>
                          <a:latin typeface="Microsoft JhengHei" panose="020B0604030504040204" pitchFamily="34" charset="-120"/>
                          <a:ea typeface="Microsoft JhengHei" panose="020B0604030504040204" pitchFamily="34" charset="-120"/>
                          <a:cs typeface="+mn-cs"/>
                        </a:rPr>
                        <a:t>3</a:t>
                      </a:r>
                      <a:r>
                        <a:rPr lang="zh-TW" altLang="zh-TW" sz="1400" b="0" u="none" kern="1200" dirty="0">
                          <a:solidFill>
                            <a:schemeClr val="tx1"/>
                          </a:solidFill>
                          <a:effectLst/>
                          <a:latin typeface="Microsoft JhengHei" panose="020B0604030504040204" pitchFamily="34" charset="-120"/>
                          <a:ea typeface="Microsoft JhengHei" panose="020B0604030504040204" pitchFamily="34" charset="-120"/>
                          <a:cs typeface="+mn-cs"/>
                        </a:rPr>
                        <a:t>歲前得向單位請求每日減少工時</a:t>
                      </a:r>
                      <a:r>
                        <a:rPr lang="en-US" altLang="zh-TW" sz="1400" b="0" u="none" kern="1200" dirty="0">
                          <a:solidFill>
                            <a:schemeClr val="tx1"/>
                          </a:solidFill>
                          <a:effectLst/>
                          <a:latin typeface="Microsoft JhengHei" panose="020B0604030504040204" pitchFamily="34" charset="-120"/>
                          <a:ea typeface="Microsoft JhengHei" panose="020B0604030504040204" pitchFamily="34" charset="-120"/>
                          <a:cs typeface="+mn-cs"/>
                        </a:rPr>
                        <a:t>1</a:t>
                      </a:r>
                      <a:r>
                        <a:rPr lang="zh-TW" altLang="zh-TW" sz="1400" b="0" u="none" kern="1200" dirty="0">
                          <a:solidFill>
                            <a:schemeClr val="tx1"/>
                          </a:solidFill>
                          <a:effectLst/>
                          <a:latin typeface="Microsoft JhengHei" panose="020B0604030504040204" pitchFamily="34" charset="-120"/>
                          <a:ea typeface="Microsoft JhengHei" panose="020B0604030504040204" pitchFamily="34" charset="-120"/>
                          <a:cs typeface="+mn-cs"/>
                        </a:rPr>
                        <a:t>小時，凡事業單位優於法令減少</a:t>
                      </a:r>
                      <a:r>
                        <a:rPr lang="en-US" altLang="zh-TW" sz="1400" b="0" u="none" kern="1200" dirty="0">
                          <a:solidFill>
                            <a:schemeClr val="tx1"/>
                          </a:solidFill>
                          <a:effectLst/>
                          <a:latin typeface="Microsoft JhengHei" panose="020B0604030504040204" pitchFamily="34" charset="-120"/>
                          <a:ea typeface="Microsoft JhengHei" panose="020B0604030504040204" pitchFamily="34" charset="-120"/>
                          <a:cs typeface="+mn-cs"/>
                        </a:rPr>
                        <a:t>10</a:t>
                      </a:r>
                      <a:r>
                        <a:rPr lang="zh-TW" altLang="zh-TW" sz="1400" b="0" u="none" kern="1200" dirty="0">
                          <a:solidFill>
                            <a:schemeClr val="tx1"/>
                          </a:solidFill>
                          <a:effectLst/>
                          <a:latin typeface="Microsoft JhengHei" panose="020B0604030504040204" pitchFamily="34" charset="-120"/>
                          <a:ea typeface="Microsoft JhengHei" panose="020B0604030504040204" pitchFamily="34" charset="-120"/>
                          <a:cs typeface="+mn-cs"/>
                        </a:rPr>
                        <a:t>分鐘或減少工時期間給予工資，則加</a:t>
                      </a:r>
                      <a:r>
                        <a:rPr lang="en-US" altLang="zh-TW" sz="1400" b="0" u="none" kern="1200" dirty="0">
                          <a:solidFill>
                            <a:schemeClr val="tx1"/>
                          </a:solidFill>
                          <a:effectLst/>
                          <a:latin typeface="Microsoft JhengHei" panose="020B0604030504040204" pitchFamily="34" charset="-120"/>
                          <a:ea typeface="Microsoft JhengHei" panose="020B0604030504040204" pitchFamily="34" charset="-120"/>
                          <a:cs typeface="+mn-cs"/>
                        </a:rPr>
                        <a:t>1</a:t>
                      </a:r>
                      <a:r>
                        <a:rPr lang="zh-TW" altLang="zh-TW" sz="1400" b="0" u="none" kern="1200" dirty="0">
                          <a:solidFill>
                            <a:schemeClr val="tx1"/>
                          </a:solidFill>
                          <a:effectLst/>
                          <a:latin typeface="Microsoft JhengHei" panose="020B0604030504040204" pitchFamily="34" charset="-120"/>
                          <a:ea typeface="Microsoft JhengHei" panose="020B0604030504040204" pitchFamily="34" charset="-120"/>
                          <a:cs typeface="+mn-cs"/>
                        </a:rPr>
                        <a:t>分。</a:t>
                      </a:r>
                      <a:endParaRPr lang="en-US" altLang="zh-TW" sz="1400" b="0" u="none" kern="1200" dirty="0">
                        <a:solidFill>
                          <a:schemeClr val="tx1"/>
                        </a:solidFill>
                        <a:effectLst/>
                        <a:latin typeface="Microsoft JhengHei" panose="020B0604030504040204" pitchFamily="34" charset="-120"/>
                        <a:ea typeface="Microsoft JhengHei" panose="020B0604030504040204" pitchFamily="34" charset="-120"/>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053638026"/>
                  </a:ext>
                </a:extLst>
              </a:tr>
              <a:tr h="2288673">
                <a:tc gridSpan="2">
                  <a:txBody>
                    <a:bodyPr/>
                    <a:lstStyle/>
                    <a:p>
                      <a:pPr marL="0" marR="0" lvl="0" indent="0" algn="l" defTabSz="685800" rtl="0" eaLnBrk="1" fontAlgn="auto" latinLnBrk="0" hangingPunct="1">
                        <a:lnSpc>
                          <a:spcPct val="150000"/>
                        </a:lnSpc>
                        <a:spcBef>
                          <a:spcPts val="0"/>
                        </a:spcBef>
                        <a:spcAft>
                          <a:spcPts val="0"/>
                        </a:spcAft>
                        <a:buClrTx/>
                        <a:buSzTx/>
                        <a:buFontTx/>
                        <a:buNone/>
                        <a:tabLst/>
                        <a:defRPr/>
                      </a:pP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一</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我司於每年提供所有員工優於性別平等工作法定義假別</a:t>
                      </a:r>
                      <a:endPar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endParaRPr>
                    </a:p>
                    <a:p>
                      <a:pPr algn="l">
                        <a:lnSpc>
                          <a:spcPct val="150000"/>
                        </a:lnSpc>
                      </a:pP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生理假：多</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______</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日。</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流</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產假：多</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______</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日。陪產檢及陪產假：多</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______</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日。</a:t>
                      </a:r>
                      <a:endPar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endParaRPr>
                    </a:p>
                    <a:p>
                      <a:pPr algn="l">
                        <a:lnSpc>
                          <a:spcPct val="150000"/>
                        </a:lnSpc>
                      </a:pP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產檢假：多</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______</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日。家庭照顧假：多</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______</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日。</a:t>
                      </a:r>
                      <a:endPar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endParaRPr>
                    </a:p>
                    <a:p>
                      <a:pPr algn="l">
                        <a:lnSpc>
                          <a:spcPct val="150000"/>
                        </a:lnSpc>
                      </a:pP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育嬰留職停薪：多</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______</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日。</a:t>
                      </a:r>
                      <a:endPar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endParaRPr>
                    </a:p>
                    <a:p>
                      <a:pPr algn="l">
                        <a:lnSpc>
                          <a:spcPct val="150000"/>
                        </a:lnSpc>
                      </a:pP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二</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我司每日提供哺集乳時間優於法令：多</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______</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分鐘。</a:t>
                      </a:r>
                      <a:endPar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endParaRPr>
                    </a:p>
                    <a:p>
                      <a:pPr algn="l">
                        <a:lnSpc>
                          <a:spcPct val="150000"/>
                        </a:lnSpc>
                      </a:pP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三</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我司優於法令提供減少工時：每日減少工時</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______</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分鐘。</a:t>
                      </a:r>
                      <a:endParaRPr lang="en-US" altLang="zh-TW" sz="1400" dirty="0">
                        <a:solidFill>
                          <a:schemeClr val="tx1"/>
                        </a:solidFill>
                        <a:latin typeface="Microsoft JhengHei" panose="020B0604030504040204" pitchFamily="34" charset="-120"/>
                        <a:ea typeface="Microsoft JhengHei" panose="020B0604030504040204" pitchFamily="34" charset="-120"/>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zh-TW" altLang="en-US" sz="1400" b="1" kern="1200" dirty="0">
                          <a:solidFill>
                            <a:schemeClr val="tx1"/>
                          </a:solidFill>
                          <a:effectLst/>
                          <a:latin typeface="微軟正黑體" panose="020B0604030504040204" pitchFamily="34" charset="-120"/>
                          <a:ea typeface="微軟正黑體" panose="020B0604030504040204" pitchFamily="34" charset="-120"/>
                          <a:cs typeface="+mn-cs"/>
                        </a:rPr>
                        <a:t>◆</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得分：</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______</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分。</a:t>
                      </a:r>
                      <a:endParaRPr lang="en-US" altLang="zh-TW" sz="1400" dirty="0">
                        <a:solidFill>
                          <a:schemeClr val="tx1"/>
                        </a:solidFill>
                        <a:latin typeface="Microsoft JhengHei" panose="020B0604030504040204" pitchFamily="34" charset="-120"/>
                        <a:ea typeface="Microsoft JhengHei" panose="020B0604030504040204" pitchFamily="34" charset="-120"/>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須檢附佐證資料。</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zh-TW" altLang="en-US"/>
                    </a:p>
                  </a:txBody>
                  <a:tcPr/>
                </a:tc>
                <a:extLst>
                  <a:ext uri="{0D108BD9-81ED-4DB2-BD59-A6C34878D82A}">
                    <a16:rowId xmlns:a16="http://schemas.microsoft.com/office/drawing/2014/main" val="1008683970"/>
                  </a:ext>
                </a:extLst>
              </a:tr>
            </a:tbl>
          </a:graphicData>
        </a:graphic>
      </p:graphicFrame>
    </p:spTree>
    <p:extLst>
      <p:ext uri="{BB962C8B-B14F-4D97-AF65-F5344CB8AC3E}">
        <p14:creationId xmlns:p14="http://schemas.microsoft.com/office/powerpoint/2010/main" val="663781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598DB2-7B9F-31B9-B9A0-B9294C012771}"/>
            </a:ext>
          </a:extLst>
        </p:cNvPr>
        <p:cNvGrpSpPr/>
        <p:nvPr/>
      </p:nvGrpSpPr>
      <p:grpSpPr>
        <a:xfrm>
          <a:off x="0" y="0"/>
          <a:ext cx="0" cy="0"/>
          <a:chOff x="0" y="0"/>
          <a:chExt cx="0" cy="0"/>
        </a:xfrm>
      </p:grpSpPr>
      <p:graphicFrame>
        <p:nvGraphicFramePr>
          <p:cNvPr id="2" name="表格 1">
            <a:extLst>
              <a:ext uri="{FF2B5EF4-FFF2-40B4-BE49-F238E27FC236}">
                <a16:creationId xmlns:a16="http://schemas.microsoft.com/office/drawing/2014/main" id="{F8FC3464-A615-3E34-B6D9-CED70DF4FB89}"/>
              </a:ext>
            </a:extLst>
          </p:cNvPr>
          <p:cNvGraphicFramePr>
            <a:graphicFrameLocks noGrp="1"/>
          </p:cNvGraphicFramePr>
          <p:nvPr>
            <p:extLst>
              <p:ext uri="{D42A27DB-BD31-4B8C-83A1-F6EECF244321}">
                <p14:modId xmlns:p14="http://schemas.microsoft.com/office/powerpoint/2010/main" val="3687731045"/>
              </p:ext>
            </p:extLst>
          </p:nvPr>
        </p:nvGraphicFramePr>
        <p:xfrm>
          <a:off x="280642" y="814251"/>
          <a:ext cx="6296715" cy="9052560"/>
        </p:xfrm>
        <a:graphic>
          <a:graphicData uri="http://schemas.openxmlformats.org/drawingml/2006/table">
            <a:tbl>
              <a:tblPr firstRow="1" bandRow="1">
                <a:tableStyleId>{5C22544A-7EE6-4342-B048-85BDC9FD1C3A}</a:tableStyleId>
              </a:tblPr>
              <a:tblGrid>
                <a:gridCol w="1598549">
                  <a:extLst>
                    <a:ext uri="{9D8B030D-6E8A-4147-A177-3AD203B41FA5}">
                      <a16:colId xmlns:a16="http://schemas.microsoft.com/office/drawing/2014/main" val="722045535"/>
                    </a:ext>
                  </a:extLst>
                </a:gridCol>
                <a:gridCol w="4698166">
                  <a:extLst>
                    <a:ext uri="{9D8B030D-6E8A-4147-A177-3AD203B41FA5}">
                      <a16:colId xmlns:a16="http://schemas.microsoft.com/office/drawing/2014/main" val="370648307"/>
                    </a:ext>
                  </a:extLst>
                </a:gridCol>
              </a:tblGrid>
              <a:tr h="360208">
                <a:tc gridSpan="2">
                  <a:txBody>
                    <a:bodyPr/>
                    <a:lstStyle/>
                    <a:p>
                      <a:pPr algn="ctr">
                        <a:lnSpc>
                          <a:spcPct val="100000"/>
                        </a:lnSpc>
                      </a:pPr>
                      <a:r>
                        <a:rPr lang="en-US" altLang="zh-TW" sz="1800" dirty="0">
                          <a:solidFill>
                            <a:schemeClr val="tx1"/>
                          </a:solidFill>
                          <a:latin typeface="Microsoft JhengHei" panose="020B0604030504040204" pitchFamily="34" charset="-120"/>
                          <a:ea typeface="Microsoft JhengHei" panose="020B0604030504040204" pitchFamily="34" charset="-120"/>
                        </a:rPr>
                        <a:t>115</a:t>
                      </a:r>
                      <a:r>
                        <a:rPr lang="zh-TW" altLang="en-US" sz="1800" dirty="0">
                          <a:solidFill>
                            <a:schemeClr val="tx1"/>
                          </a:solidFill>
                          <a:latin typeface="Microsoft JhengHei" panose="020B0604030504040204" pitchFamily="34" charset="-120"/>
                          <a:ea typeface="Microsoft JhengHei" panose="020B0604030504040204" pitchFamily="34" charset="-120"/>
                        </a:rPr>
                        <a:t>年度「小勞雄福企 溫暖心城市計畫」</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zh-TW"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08129912"/>
                  </a:ext>
                </a:extLst>
              </a:tr>
              <a:tr h="360208">
                <a:tc gridSpan="2">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zh-TW" altLang="en-US" sz="1800" b="1" kern="1200" dirty="0">
                          <a:solidFill>
                            <a:schemeClr val="tx1"/>
                          </a:solidFill>
                          <a:latin typeface="Microsoft JhengHei" panose="020B0604030504040204" pitchFamily="34" charset="-120"/>
                          <a:ea typeface="Microsoft JhengHei" panose="020B0604030504040204" pitchFamily="34" charset="-120"/>
                          <a:cs typeface="+mn-cs"/>
                        </a:rPr>
                        <a:t>企業量化指標自評表（</a:t>
                      </a:r>
                      <a:r>
                        <a:rPr lang="en-US" altLang="zh-TW" sz="1800" b="1" kern="1200" dirty="0">
                          <a:solidFill>
                            <a:schemeClr val="tx1"/>
                          </a:solidFill>
                          <a:latin typeface="Microsoft JhengHei" panose="020B0604030504040204" pitchFamily="34" charset="-120"/>
                          <a:ea typeface="Microsoft JhengHei" panose="020B0604030504040204" pitchFamily="34" charset="-120"/>
                          <a:cs typeface="+mn-cs"/>
                        </a:rPr>
                        <a:t>C</a:t>
                      </a:r>
                      <a:r>
                        <a:rPr lang="zh-TW" altLang="en-US" sz="1800" b="1" kern="1200" dirty="0">
                          <a:solidFill>
                            <a:schemeClr val="tx1"/>
                          </a:solidFill>
                          <a:latin typeface="Microsoft JhengHei" panose="020B0604030504040204" pitchFamily="34" charset="-120"/>
                          <a:ea typeface="Microsoft JhengHei" panose="020B0604030504040204" pitchFamily="34" charset="-120"/>
                          <a:cs typeface="+mn-cs"/>
                        </a:rPr>
                        <a:t>組事業單位）</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lnSpc>
                          <a:spcPct val="100000"/>
                        </a:lnSpc>
                      </a:pPr>
                      <a:endParaRPr lang="zh-TW" altLang="en-US" sz="1600" dirty="0">
                        <a:solidFill>
                          <a:schemeClr val="tx1"/>
                        </a:solidFill>
                        <a:latin typeface="Microsoft JhengHei" panose="020B0604030504040204" pitchFamily="34" charset="-120"/>
                        <a:ea typeface="Microsoft JhengHei"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557046503"/>
                  </a:ext>
                </a:extLst>
              </a:tr>
              <a:tr h="360208">
                <a:tc>
                  <a:txBody>
                    <a:bodyPr/>
                    <a:lstStyle/>
                    <a:p>
                      <a:pPr algn="ctr">
                        <a:lnSpc>
                          <a:spcPct val="100000"/>
                        </a:lnSpc>
                      </a:pPr>
                      <a:r>
                        <a:rPr lang="zh-TW" altLang="en-US" sz="1800" dirty="0">
                          <a:solidFill>
                            <a:schemeClr val="tx1"/>
                          </a:solidFill>
                          <a:latin typeface="Microsoft JhengHei" panose="020B0604030504040204" pitchFamily="34" charset="-120"/>
                          <a:ea typeface="Microsoft JhengHei" panose="020B0604030504040204" pitchFamily="34" charset="-120"/>
                        </a:rPr>
                        <a:t>企業名稱</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endParaRPr lang="zh-TW" altLang="en-US" sz="1800" dirty="0">
                        <a:solidFill>
                          <a:schemeClr val="tx1"/>
                        </a:solidFill>
                        <a:latin typeface="Microsoft JhengHei" panose="020B0604030504040204" pitchFamily="34" charset="-120"/>
                        <a:ea typeface="Microsoft JhengHei"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349203011"/>
                  </a:ext>
                </a:extLst>
              </a:tr>
              <a:tr h="0">
                <a:tc gridSpan="2">
                  <a:txBody>
                    <a:bodyPr/>
                    <a:lstStyle/>
                    <a:p>
                      <a:pPr algn="ctr">
                        <a:lnSpc>
                          <a:spcPct val="100000"/>
                        </a:lnSpc>
                      </a:pPr>
                      <a:r>
                        <a:rPr lang="zh-TW" altLang="en-US" sz="1800" dirty="0">
                          <a:solidFill>
                            <a:schemeClr val="tx1"/>
                          </a:solidFill>
                          <a:latin typeface="Microsoft JhengHei" panose="020B0604030504040204" pitchFamily="34" charset="-120"/>
                          <a:ea typeface="Microsoft JhengHei" panose="020B0604030504040204" pitchFamily="34" charset="-120"/>
                        </a:rPr>
                        <a:t>友善職場和性別平等（佔比</a:t>
                      </a:r>
                      <a:r>
                        <a:rPr lang="en-US" altLang="zh-TW" sz="1800" dirty="0">
                          <a:solidFill>
                            <a:schemeClr val="tx1"/>
                          </a:solidFill>
                          <a:latin typeface="Microsoft JhengHei" panose="020B0604030504040204" pitchFamily="34" charset="-120"/>
                          <a:ea typeface="Microsoft JhengHei" panose="020B0604030504040204" pitchFamily="34" charset="-120"/>
                        </a:rPr>
                        <a:t>65%</a:t>
                      </a:r>
                      <a:r>
                        <a:rPr lang="zh-TW" altLang="en-US" sz="1800" dirty="0">
                          <a:solidFill>
                            <a:schemeClr val="tx1"/>
                          </a:solidFill>
                          <a:latin typeface="Microsoft JhengHei" panose="020B0604030504040204" pitchFamily="34" charset="-120"/>
                          <a:ea typeface="Microsoft JhengHei" panose="020B0604030504040204" pitchFamily="34" charset="-12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lnSpc>
                          <a:spcPct val="100000"/>
                        </a:lnSpc>
                      </a:pPr>
                      <a:endParaRPr lang="zh-TW" altLang="en-US" sz="1600" dirty="0">
                        <a:solidFill>
                          <a:schemeClr val="tx1"/>
                        </a:solidFill>
                        <a:latin typeface="Microsoft JhengHei" panose="020B0604030504040204" pitchFamily="34" charset="-120"/>
                        <a:ea typeface="Microsoft JhengHei"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45936509"/>
                  </a:ext>
                </a:extLst>
              </a:tr>
              <a:tr h="4005452">
                <a:tc grid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zh-TW" altLang="en-US" sz="1400" b="1" u="none" kern="1200" dirty="0">
                          <a:solidFill>
                            <a:schemeClr val="tx1"/>
                          </a:solidFill>
                          <a:effectLst/>
                          <a:latin typeface="Microsoft JhengHei" panose="020B0604030504040204" pitchFamily="34" charset="-120"/>
                          <a:ea typeface="Microsoft JhengHei" panose="020B0604030504040204" pitchFamily="34" charset="-120"/>
                          <a:cs typeface="+mn-cs"/>
                        </a:rPr>
                        <a:t>二、性騷擾防治</a:t>
                      </a:r>
                      <a:r>
                        <a:rPr lang="zh-TW" altLang="zh-TW" sz="1400" b="1" u="none" kern="1200" dirty="0">
                          <a:solidFill>
                            <a:schemeClr val="tx1"/>
                          </a:solidFill>
                          <a:effectLst/>
                          <a:latin typeface="Microsoft JhengHei" panose="020B0604030504040204" pitchFamily="34" charset="-120"/>
                          <a:ea typeface="Microsoft JhengHei" panose="020B0604030504040204" pitchFamily="34" charset="-120"/>
                          <a:cs typeface="+mn-cs"/>
                        </a:rPr>
                        <a:t>：</a:t>
                      </a:r>
                      <a:endParaRPr lang="en-US" altLang="zh-TW" sz="1400" b="1" u="none" kern="1200" dirty="0">
                        <a:solidFill>
                          <a:schemeClr val="tx1"/>
                        </a:solidFill>
                        <a:effectLst/>
                        <a:latin typeface="Microsoft JhengHei" panose="020B0604030504040204" pitchFamily="34" charset="-120"/>
                        <a:ea typeface="Microsoft JhengHei" panose="020B0604030504040204" pitchFamily="34" charset="-120"/>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zh-TW" altLang="en-US" sz="1400" b="0" kern="1200" dirty="0">
                          <a:solidFill>
                            <a:schemeClr val="tx1"/>
                          </a:solidFill>
                          <a:effectLst/>
                          <a:latin typeface="Microsoft JhengHei" panose="020B0604030504040204" pitchFamily="34" charset="-120"/>
                          <a:ea typeface="Microsoft JhengHei" panose="020B0604030504040204" pitchFamily="34" charset="-120"/>
                          <a:cs typeface="+mn-cs"/>
                        </a:rPr>
                        <a:t>◆</a:t>
                      </a:r>
                      <a:r>
                        <a:rPr lang="zh-TW"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凡參與評選之事業單位應提供「訂定工作場所性騷擾防治申訴管道」及公開揭示證明，且內容經評審委員審閱確認無違反法令規定。</a:t>
                      </a:r>
                      <a:endPar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endParaRPr>
                    </a:p>
                    <a:p>
                      <a:pPr marL="0" lvl="0" algn="l" defTabSz="685800" rtl="0" eaLnBrk="1" latinLnBrk="0" hangingPunct="1">
                        <a:lnSpc>
                          <a:spcPct val="100000"/>
                        </a:lnSpc>
                      </a:pPr>
                      <a:r>
                        <a:rPr lang="zh-TW" altLang="en-US" sz="1400" b="0" kern="1200" dirty="0">
                          <a:solidFill>
                            <a:schemeClr val="tx1"/>
                          </a:solidFill>
                          <a:effectLst/>
                          <a:latin typeface="Microsoft JhengHei" panose="020B0604030504040204" pitchFamily="34" charset="-120"/>
                          <a:ea typeface="Microsoft JhengHei" panose="020B0604030504040204" pitchFamily="34" charset="-120"/>
                          <a:cs typeface="+mn-cs"/>
                        </a:rPr>
                        <a:t>◆</a:t>
                      </a:r>
                      <a:r>
                        <a:rPr lang="zh-TW"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若事業單位有提供前開佐證資料</a:t>
                      </a:r>
                      <a:r>
                        <a:rPr lang="zh-TW" altLang="en-US" sz="1400" b="1" kern="1200" dirty="0">
                          <a:solidFill>
                            <a:schemeClr val="tx1"/>
                          </a:solidFill>
                          <a:effectLst/>
                          <a:latin typeface="Microsoft JhengHei" panose="020B0604030504040204" pitchFamily="34" charset="-120"/>
                          <a:ea typeface="Microsoft JhengHei" panose="020B0604030504040204" pitchFamily="34" charset="-120"/>
                          <a:cs typeface="+mn-cs"/>
                        </a:rPr>
                        <a:t>，</a:t>
                      </a:r>
                      <a:r>
                        <a:rPr lang="zh-TW"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則本項</a:t>
                      </a:r>
                      <a:r>
                        <a:rPr lang="zh-TW" altLang="en-US" sz="1400" b="1" kern="1200" dirty="0">
                          <a:solidFill>
                            <a:schemeClr val="tx1"/>
                          </a:solidFill>
                          <a:effectLst/>
                          <a:latin typeface="Microsoft JhengHei" panose="020B0604030504040204" pitchFamily="34" charset="-120"/>
                          <a:ea typeface="Microsoft JhengHei" panose="020B0604030504040204" pitchFamily="34" charset="-120"/>
                          <a:cs typeface="+mn-cs"/>
                        </a:rPr>
                        <a:t>以</a:t>
                      </a:r>
                      <a:r>
                        <a:rPr lang="en-US"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40</a:t>
                      </a:r>
                      <a:r>
                        <a:rPr lang="zh-TW" altLang="en-US" sz="1400" b="1" kern="1200" dirty="0">
                          <a:solidFill>
                            <a:schemeClr val="tx1"/>
                          </a:solidFill>
                          <a:effectLst/>
                          <a:latin typeface="Microsoft JhengHei" panose="020B0604030504040204" pitchFamily="34" charset="-120"/>
                          <a:ea typeface="Microsoft JhengHei" panose="020B0604030504040204" pitchFamily="34" charset="-120"/>
                          <a:cs typeface="+mn-cs"/>
                        </a:rPr>
                        <a:t>分為基礎計算。</a:t>
                      </a:r>
                    </a:p>
                    <a:p>
                      <a:pPr marL="0" lvl="0" algn="l" defTabSz="685800" rtl="0" eaLnBrk="1" latinLnBrk="0" hangingPunct="1">
                        <a:lnSpc>
                          <a:spcPct val="100000"/>
                        </a:lnSpc>
                      </a:pPr>
                      <a:r>
                        <a:rPr lang="zh-TW" altLang="en-US" sz="1400" b="1" kern="1200" dirty="0">
                          <a:solidFill>
                            <a:schemeClr val="tx1"/>
                          </a:solidFill>
                          <a:effectLst/>
                          <a:latin typeface="Microsoft JhengHei" panose="020B0604030504040204" pitchFamily="34" charset="-120"/>
                          <a:ea typeface="Microsoft JhengHei" panose="020B0604030504040204" pitchFamily="34" charset="-120"/>
                          <a:cs typeface="+mn-cs"/>
                        </a:rPr>
                        <a:t>◆計算</a:t>
                      </a:r>
                      <a:r>
                        <a:rPr lang="zh-TW"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公式為</a:t>
                      </a:r>
                      <a:r>
                        <a:rPr lang="zh-TW" altLang="en-US" sz="1400" b="1" kern="1200" dirty="0">
                          <a:solidFill>
                            <a:schemeClr val="tx1"/>
                          </a:solidFill>
                          <a:effectLst/>
                          <a:latin typeface="Microsoft JhengHei" panose="020B0604030504040204" pitchFamily="34" charset="-120"/>
                          <a:ea typeface="Microsoft JhengHei" panose="020B0604030504040204" pitchFamily="34" charset="-120"/>
                          <a:cs typeface="+mn-cs"/>
                        </a:rPr>
                        <a:t>：</a:t>
                      </a:r>
                      <a:r>
                        <a:rPr lang="en-US"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40+</a:t>
                      </a:r>
                      <a:r>
                        <a:rPr lang="zh-TW"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性騷擾防治得分</a:t>
                      </a:r>
                      <a:r>
                        <a:rPr lang="en-US"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a:t>
                      </a:r>
                      <a:r>
                        <a:rPr lang="zh-TW"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性騷擾事件處理得分</a:t>
                      </a:r>
                      <a:r>
                        <a:rPr lang="zh-TW" altLang="en-US" sz="1400" b="1" kern="1200" dirty="0">
                          <a:solidFill>
                            <a:schemeClr val="tx1"/>
                          </a:solidFill>
                          <a:effectLst/>
                          <a:latin typeface="Microsoft JhengHei" panose="020B0604030504040204" pitchFamily="34" charset="-120"/>
                          <a:ea typeface="Microsoft JhengHei" panose="020B0604030504040204" pitchFamily="34" charset="-120"/>
                          <a:cs typeface="+mn-cs"/>
                        </a:rPr>
                        <a:t>＝總分</a:t>
                      </a:r>
                      <a:endParaRPr lang="en-US" altLang="zh-TW" sz="1400" b="1" kern="1200" dirty="0">
                        <a:solidFill>
                          <a:schemeClr val="tx1"/>
                        </a:solidFill>
                        <a:effectLst/>
                        <a:latin typeface="Microsoft JhengHei" panose="020B0604030504040204" pitchFamily="34" charset="-120"/>
                        <a:ea typeface="Microsoft JhengHei" panose="020B0604030504040204" pitchFamily="34" charset="-120"/>
                        <a:cs typeface="+mn-cs"/>
                      </a:endParaRPr>
                    </a:p>
                    <a:p>
                      <a:pPr marL="0" lvl="0" algn="l" defTabSz="685800" rtl="0" eaLnBrk="1" latinLnBrk="0" hangingPunct="1">
                        <a:lnSpc>
                          <a:spcPct val="100000"/>
                        </a:lnSpc>
                      </a:pPr>
                      <a:r>
                        <a:rPr lang="en-US"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a:t>
                      </a:r>
                      <a:r>
                        <a:rPr lang="zh-TW"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總分為</a:t>
                      </a:r>
                      <a:r>
                        <a:rPr lang="en-US"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70</a:t>
                      </a:r>
                      <a:r>
                        <a:rPr lang="zh-TW"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分，加分後逾</a:t>
                      </a:r>
                      <a:r>
                        <a:rPr lang="en-US"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70</a:t>
                      </a:r>
                      <a:r>
                        <a:rPr lang="zh-TW"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分者，以</a:t>
                      </a:r>
                      <a:r>
                        <a:rPr lang="en-US"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70</a:t>
                      </a:r>
                      <a:r>
                        <a:rPr lang="zh-TW"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分計算</a:t>
                      </a:r>
                      <a:r>
                        <a:rPr lang="en-US"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a:t>
                      </a:r>
                    </a:p>
                    <a:p>
                      <a:pPr marL="0" marR="0" lvl="0" indent="0" algn="l" defTabSz="685800" rtl="0" eaLnBrk="1" fontAlgn="auto" latinLnBrk="0" hangingPunct="1">
                        <a:lnSpc>
                          <a:spcPct val="100000"/>
                        </a:lnSpc>
                        <a:spcBef>
                          <a:spcPts val="0"/>
                        </a:spcBef>
                        <a:spcAft>
                          <a:spcPts val="0"/>
                        </a:spcAft>
                        <a:buClrTx/>
                        <a:buSzTx/>
                        <a:buFontTx/>
                        <a:buNone/>
                        <a:tabLst/>
                        <a:defRPr/>
                      </a:pPr>
                      <a:r>
                        <a:rPr lang="en-US" altLang="zh-TW" sz="1400" b="0" kern="1200" dirty="0">
                          <a:solidFill>
                            <a:schemeClr val="accent5">
                              <a:lumMod val="75000"/>
                            </a:schemeClr>
                          </a:solidFill>
                          <a:effectLst/>
                          <a:latin typeface="Microsoft JhengHei" panose="020B0604030504040204" pitchFamily="34" charset="-120"/>
                          <a:ea typeface="Microsoft JhengHei" panose="020B0604030504040204" pitchFamily="34" charset="-120"/>
                          <a:cs typeface="+mn-cs"/>
                        </a:rPr>
                        <a:t>※</a:t>
                      </a:r>
                      <a:r>
                        <a:rPr lang="zh-TW" altLang="en-US" sz="1400" b="0" kern="1200" dirty="0">
                          <a:solidFill>
                            <a:schemeClr val="accent5">
                              <a:lumMod val="75000"/>
                            </a:schemeClr>
                          </a:solidFill>
                          <a:effectLst/>
                          <a:latin typeface="Microsoft JhengHei" panose="020B0604030504040204" pitchFamily="34" charset="-120"/>
                          <a:ea typeface="Microsoft JhengHei" panose="020B0604030504040204" pitchFamily="34" charset="-120"/>
                          <a:cs typeface="+mn-cs"/>
                        </a:rPr>
                        <a:t>若未達評選指標最低標準，則以基本分</a:t>
                      </a:r>
                      <a:r>
                        <a:rPr lang="en-US" altLang="zh-TW" sz="1400" b="0" kern="1200" dirty="0">
                          <a:solidFill>
                            <a:schemeClr val="accent5">
                              <a:lumMod val="75000"/>
                            </a:schemeClr>
                          </a:solidFill>
                          <a:effectLst/>
                          <a:latin typeface="Microsoft JhengHei" panose="020B0604030504040204" pitchFamily="34" charset="-120"/>
                          <a:ea typeface="Microsoft JhengHei" panose="020B0604030504040204" pitchFamily="34" charset="-120"/>
                          <a:cs typeface="+mn-cs"/>
                        </a:rPr>
                        <a:t>40</a:t>
                      </a:r>
                      <a:r>
                        <a:rPr lang="zh-TW" altLang="en-US" sz="1400" b="0" kern="1200" dirty="0">
                          <a:solidFill>
                            <a:schemeClr val="accent5">
                              <a:lumMod val="75000"/>
                            </a:schemeClr>
                          </a:solidFill>
                          <a:effectLst/>
                          <a:latin typeface="Microsoft JhengHei" panose="020B0604030504040204" pitchFamily="34" charset="-120"/>
                          <a:ea typeface="Microsoft JhengHei" panose="020B0604030504040204" pitchFamily="34" charset="-120"/>
                          <a:cs typeface="+mn-cs"/>
                        </a:rPr>
                        <a:t>計分</a:t>
                      </a:r>
                      <a:endParaRPr lang="en-US" altLang="zh-TW" sz="1400" b="1" kern="1200" dirty="0">
                        <a:solidFill>
                          <a:schemeClr val="tx1"/>
                        </a:solidFill>
                        <a:effectLst/>
                        <a:latin typeface="Microsoft JhengHei" panose="020B0604030504040204" pitchFamily="34" charset="-120"/>
                        <a:ea typeface="Microsoft JhengHei" panose="020B0604030504040204" pitchFamily="34" charset="-120"/>
                        <a:cs typeface="+mn-cs"/>
                      </a:endParaRPr>
                    </a:p>
                    <a:p>
                      <a:pPr lvl="0">
                        <a:lnSpc>
                          <a:spcPct val="100000"/>
                        </a:lnSpc>
                      </a:pPr>
                      <a:r>
                        <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1.</a:t>
                      </a:r>
                      <a:r>
                        <a:rPr lang="zh-TW"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性騷擾防治：</a:t>
                      </a:r>
                    </a:p>
                    <a:p>
                      <a:pPr lvl="0">
                        <a:lnSpc>
                          <a:spcPct val="100000"/>
                        </a:lnSpc>
                      </a:pPr>
                      <a:r>
                        <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(1)</a:t>
                      </a:r>
                      <a:r>
                        <a:rPr lang="zh-TW"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教育訓練：</a:t>
                      </a:r>
                      <a:r>
                        <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a:t>
                      </a:r>
                      <a:r>
                        <a:rPr lang="zh-TW"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本項最高加</a:t>
                      </a:r>
                      <a:r>
                        <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10</a:t>
                      </a:r>
                      <a:r>
                        <a:rPr lang="zh-TW"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分</a:t>
                      </a:r>
                      <a:r>
                        <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 </a:t>
                      </a:r>
                    </a:p>
                    <a:p>
                      <a:pPr lvl="0">
                        <a:lnSpc>
                          <a:spcPct val="100000"/>
                        </a:lnSpc>
                      </a:pPr>
                      <a:r>
                        <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A.</a:t>
                      </a:r>
                      <a:r>
                        <a:rPr lang="zh-TW"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針對申訴處理小組成員</a:t>
                      </a:r>
                      <a:r>
                        <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a:t>
                      </a:r>
                      <a:r>
                        <a:rPr lang="zh-TW"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主管</a:t>
                      </a:r>
                      <a:r>
                        <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a:t>
                      </a:r>
                      <a:r>
                        <a:rPr lang="zh-TW"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辦理職場性騷擾防治訓練，每辦理</a:t>
                      </a:r>
                      <a:r>
                        <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1</a:t>
                      </a:r>
                      <a:r>
                        <a:rPr lang="zh-TW"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次教育訓練</a:t>
                      </a:r>
                      <a:endPar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endParaRPr>
                    </a:p>
                    <a:p>
                      <a:pPr lvl="0">
                        <a:lnSpc>
                          <a:spcPct val="100000"/>
                        </a:lnSpc>
                      </a:pPr>
                      <a:r>
                        <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    </a:t>
                      </a:r>
                      <a:r>
                        <a:rPr lang="zh-TW"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加</a:t>
                      </a:r>
                      <a:r>
                        <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2</a:t>
                      </a:r>
                      <a:r>
                        <a:rPr lang="zh-TW"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分。</a:t>
                      </a:r>
                    </a:p>
                    <a:p>
                      <a:pPr lvl="0">
                        <a:lnSpc>
                          <a:spcPct val="100000"/>
                        </a:lnSpc>
                      </a:pPr>
                      <a:r>
                        <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B. </a:t>
                      </a:r>
                      <a:r>
                        <a:rPr lang="zh-TW"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針對非申訴處理小組成員之主管、員工辦理職場性騷擾防治訓練，每辦理</a:t>
                      </a:r>
                      <a:r>
                        <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1</a:t>
                      </a:r>
                    </a:p>
                    <a:p>
                      <a:pPr lvl="0">
                        <a:lnSpc>
                          <a:spcPct val="100000"/>
                        </a:lnSpc>
                      </a:pPr>
                      <a:r>
                        <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     </a:t>
                      </a:r>
                      <a:r>
                        <a:rPr lang="zh-TW"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次教育訓練加</a:t>
                      </a:r>
                      <a:r>
                        <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1</a:t>
                      </a:r>
                      <a:r>
                        <a:rPr lang="zh-TW"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分。</a:t>
                      </a:r>
                    </a:p>
                    <a:p>
                      <a:pPr lvl="0">
                        <a:lnSpc>
                          <a:spcPct val="100000"/>
                        </a:lnSpc>
                      </a:pPr>
                      <a:r>
                        <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(2)</a:t>
                      </a:r>
                      <a:r>
                        <a:rPr lang="zh-TW"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無性騷擾事件發生：資料採計期間，查勞動部職場性騷擾案件通報系統、</a:t>
                      </a:r>
                      <a:endPar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endParaRPr>
                    </a:p>
                    <a:p>
                      <a:pPr lvl="0">
                        <a:lnSpc>
                          <a:spcPct val="100000"/>
                        </a:lnSpc>
                      </a:pPr>
                      <a:r>
                        <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     </a:t>
                      </a:r>
                      <a:r>
                        <a:rPr lang="zh-TW"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本局無該事業單位通報申訴之案件者可得</a:t>
                      </a:r>
                      <a:r>
                        <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20</a:t>
                      </a:r>
                      <a:r>
                        <a:rPr lang="zh-TW"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分。</a:t>
                      </a:r>
                      <a:r>
                        <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a:t>
                      </a:r>
                      <a:r>
                        <a:rPr lang="zh-TW"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經通報性騷擾事件發生者，</a:t>
                      </a:r>
                      <a:endPar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endParaRPr>
                    </a:p>
                    <a:p>
                      <a:pPr lvl="0">
                        <a:lnSpc>
                          <a:spcPct val="100000"/>
                        </a:lnSpc>
                      </a:pPr>
                      <a:r>
                        <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     </a:t>
                      </a:r>
                      <a:r>
                        <a:rPr lang="zh-TW"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視處理該事件程序完整程度酌予給分</a:t>
                      </a:r>
                      <a:r>
                        <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a:t>
                      </a:r>
                      <a:r>
                        <a:rPr lang="zh-TW"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a:t>
                      </a:r>
                      <a:endPar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endParaRPr>
                    </a:p>
                    <a:p>
                      <a:pPr lvl="0">
                        <a:lnSpc>
                          <a:spcPct val="100000"/>
                        </a:lnSpc>
                      </a:pPr>
                      <a:endPar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endParaRPr>
                    </a:p>
                    <a:p>
                      <a:pPr lvl="0">
                        <a:lnSpc>
                          <a:spcPct val="100000"/>
                        </a:lnSpc>
                      </a:pPr>
                      <a:r>
                        <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2.</a:t>
                      </a:r>
                      <a:r>
                        <a:rPr lang="zh-TW"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性騷擾事件處理：於資料採計期間，查勞動部職場性騷擾案件通報系統有該</a:t>
                      </a:r>
                      <a:endPar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endParaRPr>
                    </a:p>
                    <a:p>
                      <a:pPr lvl="0">
                        <a:lnSpc>
                          <a:spcPct val="100000"/>
                        </a:lnSpc>
                      </a:pPr>
                      <a:r>
                        <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    </a:t>
                      </a:r>
                      <a:r>
                        <a:rPr lang="zh-TW"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事業單位通報申訴之案件。</a:t>
                      </a:r>
                    </a:p>
                    <a:p>
                      <a:pPr lvl="0">
                        <a:lnSpc>
                          <a:spcPct val="100000"/>
                        </a:lnSpc>
                      </a:pPr>
                      <a:r>
                        <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(1)</a:t>
                      </a:r>
                      <a:r>
                        <a:rPr lang="zh-TW"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事業單位接獲被害人申訴或知悉性騷擾情形後，</a:t>
                      </a:r>
                      <a:r>
                        <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 </a:t>
                      </a:r>
                      <a:r>
                        <a:rPr lang="zh-TW"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提供被害人轉介服務</a:t>
                      </a:r>
                      <a:r>
                        <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a:t>
                      </a:r>
                      <a:r>
                        <a:rPr lang="zh-TW"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諸如</a:t>
                      </a:r>
                      <a:r>
                        <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   </a:t>
                      </a:r>
                    </a:p>
                    <a:p>
                      <a:pPr lvl="0">
                        <a:lnSpc>
                          <a:spcPct val="100000"/>
                        </a:lnSpc>
                      </a:pPr>
                      <a:r>
                        <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     </a:t>
                      </a:r>
                      <a:r>
                        <a:rPr lang="zh-TW"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心理諮商、法律諮詢等，不限於被害人是否實際使用</a:t>
                      </a:r>
                      <a:r>
                        <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a:t>
                      </a:r>
                      <a:r>
                        <a:rPr lang="zh-TW"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，每轉介相關資源</a:t>
                      </a:r>
                      <a:r>
                        <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1</a:t>
                      </a:r>
                      <a:r>
                        <a:rPr lang="zh-TW"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項</a:t>
                      </a:r>
                      <a:endPar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endParaRPr>
                    </a:p>
                    <a:p>
                      <a:pPr lvl="0">
                        <a:lnSpc>
                          <a:spcPct val="100000"/>
                        </a:lnSpc>
                      </a:pPr>
                      <a:r>
                        <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     (</a:t>
                      </a:r>
                      <a:r>
                        <a:rPr lang="zh-TW"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次</a:t>
                      </a:r>
                      <a:r>
                        <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a:t>
                      </a:r>
                      <a:r>
                        <a:rPr lang="zh-TW"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加</a:t>
                      </a:r>
                      <a:r>
                        <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3</a:t>
                      </a:r>
                      <a:r>
                        <a:rPr lang="zh-TW"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分，本項最高加</a:t>
                      </a:r>
                      <a:r>
                        <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9</a:t>
                      </a:r>
                      <a:r>
                        <a:rPr lang="zh-TW"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分。</a:t>
                      </a:r>
                    </a:p>
                    <a:p>
                      <a:pPr>
                        <a:lnSpc>
                          <a:spcPct val="100000"/>
                        </a:lnSpc>
                      </a:pPr>
                      <a:r>
                        <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(2)</a:t>
                      </a:r>
                      <a:r>
                        <a:rPr lang="zh-TW"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於法定期間內完成性騷擾事件調查報告者可得</a:t>
                      </a:r>
                      <a:r>
                        <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3</a:t>
                      </a:r>
                      <a:r>
                        <a:rPr lang="zh-TW"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分</a:t>
                      </a:r>
                      <a:r>
                        <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a:t>
                      </a:r>
                      <a:r>
                        <a:rPr lang="zh-TW"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調查報告依據工作場所性</a:t>
                      </a:r>
                      <a:endPar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endParaRPr>
                    </a:p>
                    <a:p>
                      <a:pPr>
                        <a:lnSpc>
                          <a:spcPct val="100000"/>
                        </a:lnSpc>
                      </a:pPr>
                      <a:r>
                        <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     </a:t>
                      </a:r>
                      <a:r>
                        <a:rPr lang="zh-TW"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騷擾防制措施準則規定完整程度斟酌給分</a:t>
                      </a:r>
                      <a:r>
                        <a:rPr lang="en-US"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a:t>
                      </a:r>
                      <a:r>
                        <a:rPr lang="zh-TW" altLang="zh-TW" sz="1400" b="0" kern="1200" dirty="0">
                          <a:solidFill>
                            <a:schemeClr val="tx1"/>
                          </a:solidFill>
                          <a:effectLst/>
                          <a:latin typeface="Microsoft JhengHei" panose="020B0604030504040204" pitchFamily="34" charset="-120"/>
                          <a:ea typeface="Microsoft JhengHei" panose="020B0604030504040204" pitchFamily="34" charset="-120"/>
                          <a:cs typeface="+mn-cs"/>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053638026"/>
                  </a:ext>
                </a:extLst>
              </a:tr>
              <a:tr h="2288673">
                <a:tc grid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altLang="zh-TW" sz="1300" kern="1200" dirty="0">
                          <a:solidFill>
                            <a:schemeClr val="dk1"/>
                          </a:solidFill>
                          <a:effectLst/>
                          <a:latin typeface="Microsoft JhengHei" panose="020B0604030504040204" pitchFamily="34" charset="-120"/>
                          <a:ea typeface="Microsoft JhengHei" panose="020B0604030504040204" pitchFamily="34" charset="-120"/>
                          <a:cs typeface="+mn-cs"/>
                        </a:rPr>
                        <a:t>(1)</a:t>
                      </a:r>
                      <a:r>
                        <a:rPr lang="zh-TW" altLang="en-US" sz="1300" kern="1200" dirty="0">
                          <a:solidFill>
                            <a:schemeClr val="dk1"/>
                          </a:solidFill>
                          <a:effectLst/>
                          <a:latin typeface="Microsoft JhengHei" panose="020B0604030504040204" pitchFamily="34" charset="-120"/>
                          <a:ea typeface="Microsoft JhengHei" panose="020B0604030504040204" pitchFamily="34" charset="-120"/>
                          <a:cs typeface="+mn-cs"/>
                        </a:rPr>
                        <a:t>我司於每年針對性騷擾防治教育順練措施執行：</a:t>
                      </a:r>
                      <a:endParaRPr lang="en-US" altLang="zh-TW" sz="1300" kern="1200" dirty="0">
                        <a:solidFill>
                          <a:schemeClr val="dk1"/>
                        </a:solidFill>
                        <a:effectLst/>
                        <a:latin typeface="Microsoft JhengHei" panose="020B0604030504040204" pitchFamily="34" charset="-120"/>
                        <a:ea typeface="Microsoft JhengHei" panose="020B0604030504040204" pitchFamily="34" charset="-120"/>
                        <a:cs typeface="+mn-cs"/>
                      </a:endParaRPr>
                    </a:p>
                    <a:p>
                      <a:pPr>
                        <a:lnSpc>
                          <a:spcPct val="100000"/>
                        </a:lnSpc>
                      </a:pPr>
                      <a:r>
                        <a:rPr lang="zh-TW" altLang="en-US" sz="1300" kern="1200" dirty="0">
                          <a:solidFill>
                            <a:schemeClr val="dk1"/>
                          </a:solidFill>
                          <a:effectLst/>
                          <a:latin typeface="Microsoft JhengHei" panose="020B0604030504040204" pitchFamily="34" charset="-120"/>
                          <a:ea typeface="Microsoft JhengHei" panose="020B0604030504040204" pitchFamily="34" charset="-120"/>
                          <a:cs typeface="+mn-cs"/>
                        </a:rPr>
                        <a:t>     申訴處理小組成員（主管）辦理職場性騷擾防治訓練：共辦理 </a:t>
                      </a:r>
                      <a:r>
                        <a:rPr lang="en-US" altLang="zh-TW" sz="1300" kern="1200" dirty="0">
                          <a:solidFill>
                            <a:schemeClr val="dk1"/>
                          </a:solidFill>
                          <a:effectLst/>
                          <a:latin typeface="Microsoft JhengHei" panose="020B0604030504040204" pitchFamily="34" charset="-120"/>
                          <a:ea typeface="Microsoft JhengHei" panose="020B0604030504040204" pitchFamily="34" charset="-120"/>
                          <a:cs typeface="+mn-cs"/>
                        </a:rPr>
                        <a:t>______ </a:t>
                      </a:r>
                      <a:r>
                        <a:rPr lang="zh-TW" altLang="en-US" sz="1300" kern="1200" dirty="0">
                          <a:solidFill>
                            <a:schemeClr val="dk1"/>
                          </a:solidFill>
                          <a:effectLst/>
                          <a:latin typeface="Microsoft JhengHei" panose="020B0604030504040204" pitchFamily="34" charset="-120"/>
                          <a:ea typeface="Microsoft JhengHei" panose="020B0604030504040204" pitchFamily="34" charset="-120"/>
                          <a:cs typeface="+mn-cs"/>
                        </a:rPr>
                        <a:t>次教育訓練。</a:t>
                      </a:r>
                      <a:endParaRPr lang="en-US" altLang="zh-TW" sz="1300" kern="1200" dirty="0">
                        <a:solidFill>
                          <a:schemeClr val="dk1"/>
                        </a:solidFill>
                        <a:effectLst/>
                        <a:latin typeface="Microsoft JhengHei" panose="020B0604030504040204" pitchFamily="34" charset="-120"/>
                        <a:ea typeface="Microsoft JhengHei" panose="020B0604030504040204" pitchFamily="34" charset="-120"/>
                        <a:cs typeface="+mn-cs"/>
                      </a:endParaRPr>
                    </a:p>
                    <a:p>
                      <a:pPr>
                        <a:lnSpc>
                          <a:spcPct val="100000"/>
                        </a:lnSpc>
                      </a:pPr>
                      <a:r>
                        <a:rPr lang="zh-TW" altLang="en-US" sz="1300" kern="1200" dirty="0">
                          <a:solidFill>
                            <a:schemeClr val="dk1"/>
                          </a:solidFill>
                          <a:effectLst/>
                          <a:latin typeface="Microsoft JhengHei" panose="020B0604030504040204" pitchFamily="34" charset="-120"/>
                          <a:ea typeface="Microsoft JhengHei" panose="020B0604030504040204" pitchFamily="34" charset="-120"/>
                          <a:cs typeface="+mn-cs"/>
                        </a:rPr>
                        <a:t>     非申訴處理小組成員之主管及員工辦理職場性騷擾防治訓練：共辦理 </a:t>
                      </a:r>
                      <a:r>
                        <a:rPr lang="en-US" altLang="zh-TW" sz="1300" kern="1200" dirty="0">
                          <a:solidFill>
                            <a:schemeClr val="dk1"/>
                          </a:solidFill>
                          <a:effectLst/>
                          <a:latin typeface="Microsoft JhengHei" panose="020B0604030504040204" pitchFamily="34" charset="-120"/>
                          <a:ea typeface="Microsoft JhengHei" panose="020B0604030504040204" pitchFamily="34" charset="-120"/>
                          <a:cs typeface="+mn-cs"/>
                        </a:rPr>
                        <a:t>______ </a:t>
                      </a:r>
                      <a:r>
                        <a:rPr lang="zh-TW" altLang="en-US" sz="1300" kern="1200" dirty="0">
                          <a:solidFill>
                            <a:schemeClr val="dk1"/>
                          </a:solidFill>
                          <a:effectLst/>
                          <a:latin typeface="Microsoft JhengHei" panose="020B0604030504040204" pitchFamily="34" charset="-120"/>
                          <a:ea typeface="Microsoft JhengHei" panose="020B0604030504040204" pitchFamily="34" charset="-120"/>
                          <a:cs typeface="+mn-cs"/>
                        </a:rPr>
                        <a:t>次教</a:t>
                      </a:r>
                      <a:endParaRPr lang="en-US" altLang="zh-TW" sz="1300" kern="1200" dirty="0">
                        <a:solidFill>
                          <a:schemeClr val="dk1"/>
                        </a:solidFill>
                        <a:effectLst/>
                        <a:latin typeface="Microsoft JhengHei" panose="020B0604030504040204" pitchFamily="34" charset="-120"/>
                        <a:ea typeface="Microsoft JhengHei" panose="020B0604030504040204" pitchFamily="34" charset="-120"/>
                        <a:cs typeface="+mn-cs"/>
                      </a:endParaRPr>
                    </a:p>
                    <a:p>
                      <a:pPr>
                        <a:lnSpc>
                          <a:spcPct val="100000"/>
                        </a:lnSpc>
                      </a:pPr>
                      <a:r>
                        <a:rPr lang="en-US" altLang="zh-TW" sz="1300" kern="1200" dirty="0">
                          <a:solidFill>
                            <a:schemeClr val="dk1"/>
                          </a:solidFill>
                          <a:effectLst/>
                          <a:latin typeface="Microsoft JhengHei" panose="020B0604030504040204" pitchFamily="34" charset="-120"/>
                          <a:ea typeface="Microsoft JhengHei" panose="020B0604030504040204" pitchFamily="34" charset="-120"/>
                          <a:cs typeface="+mn-cs"/>
                        </a:rPr>
                        <a:t>     </a:t>
                      </a:r>
                      <a:r>
                        <a:rPr lang="zh-TW" altLang="en-US" sz="1300" kern="1200" dirty="0">
                          <a:solidFill>
                            <a:schemeClr val="dk1"/>
                          </a:solidFill>
                          <a:effectLst/>
                          <a:latin typeface="Microsoft JhengHei" panose="020B0604030504040204" pitchFamily="34" charset="-120"/>
                          <a:ea typeface="Microsoft JhengHei" panose="020B0604030504040204" pitchFamily="34" charset="-120"/>
                          <a:cs typeface="+mn-cs"/>
                        </a:rPr>
                        <a:t>育訓練。</a:t>
                      </a:r>
                      <a:endParaRPr lang="en-US" altLang="zh-TW" sz="1300" kern="1200" dirty="0">
                        <a:solidFill>
                          <a:schemeClr val="dk1"/>
                        </a:solidFill>
                        <a:effectLst/>
                        <a:latin typeface="Microsoft JhengHei" panose="020B0604030504040204" pitchFamily="34" charset="-120"/>
                        <a:ea typeface="Microsoft JhengHei" panose="020B0604030504040204" pitchFamily="34" charset="-120"/>
                        <a:cs typeface="+mn-cs"/>
                      </a:endParaRPr>
                    </a:p>
                    <a:p>
                      <a:pPr algn="l">
                        <a:lnSpc>
                          <a:spcPct val="100000"/>
                        </a:lnSpc>
                      </a:pPr>
                      <a:r>
                        <a:rPr lang="en-US" altLang="zh-TW" sz="1300" kern="1200" dirty="0">
                          <a:solidFill>
                            <a:schemeClr val="dk1"/>
                          </a:solidFill>
                          <a:effectLst/>
                          <a:latin typeface="Microsoft JhengHei" panose="020B0604030504040204" pitchFamily="34" charset="-120"/>
                          <a:ea typeface="Microsoft JhengHei" panose="020B0604030504040204" pitchFamily="34" charset="-120"/>
                          <a:cs typeface="+mn-cs"/>
                        </a:rPr>
                        <a:t>(2)</a:t>
                      </a:r>
                      <a:r>
                        <a:rPr lang="zh-TW" altLang="en-US" sz="1300" kern="1200" dirty="0">
                          <a:solidFill>
                            <a:schemeClr val="dk1"/>
                          </a:solidFill>
                          <a:effectLst/>
                          <a:latin typeface="Microsoft JhengHei" panose="020B0604030504040204" pitchFamily="34" charset="-120"/>
                          <a:ea typeface="Microsoft JhengHei" panose="020B0604030504040204" pitchFamily="34" charset="-120"/>
                          <a:cs typeface="+mn-cs"/>
                        </a:rPr>
                        <a:t>我司經勞動部職場性騷擾案件通報系統及主管機關查核，無性騷擾申訴案件：</a:t>
                      </a:r>
                      <a:endParaRPr lang="en-US" altLang="zh-TW" sz="1300" kern="1200" dirty="0">
                        <a:solidFill>
                          <a:schemeClr val="dk1"/>
                        </a:solidFill>
                        <a:effectLst/>
                        <a:latin typeface="Microsoft JhengHei" panose="020B0604030504040204" pitchFamily="34" charset="-120"/>
                        <a:ea typeface="Microsoft JhengHei" panose="020B0604030504040204" pitchFamily="34" charset="-120"/>
                        <a:cs typeface="+mn-cs"/>
                      </a:endParaRPr>
                    </a:p>
                    <a:p>
                      <a:pPr algn="l">
                        <a:lnSpc>
                          <a:spcPct val="100000"/>
                        </a:lnSpc>
                      </a:pPr>
                      <a:r>
                        <a:rPr lang="zh-TW" altLang="en-US" sz="1300" kern="1200" dirty="0">
                          <a:solidFill>
                            <a:schemeClr val="dk1"/>
                          </a:solidFill>
                          <a:effectLst/>
                          <a:latin typeface="Microsoft JhengHei" panose="020B0604030504040204" pitchFamily="34" charset="-120"/>
                          <a:ea typeface="Microsoft JhengHei" panose="020B0604030504040204" pitchFamily="34" charset="-120"/>
                          <a:cs typeface="+mn-cs"/>
                        </a:rPr>
                        <a:t>     </a:t>
                      </a:r>
                      <a:r>
                        <a:rPr lang="zh-TW" altLang="en-US" sz="1600" kern="1200" dirty="0">
                          <a:solidFill>
                            <a:schemeClr val="dk1"/>
                          </a:solidFill>
                          <a:effectLst/>
                          <a:latin typeface="Microsoft JhengHei" panose="020B0604030504040204" pitchFamily="34" charset="-120"/>
                          <a:ea typeface="Microsoft JhengHei" panose="020B0604030504040204" pitchFamily="34" charset="-120"/>
                          <a:cs typeface="+mn-cs"/>
                        </a:rPr>
                        <a:t>□ </a:t>
                      </a:r>
                      <a:r>
                        <a:rPr lang="zh-TW" altLang="en-US" sz="1300" kern="1200" dirty="0">
                          <a:solidFill>
                            <a:schemeClr val="dk1"/>
                          </a:solidFill>
                          <a:effectLst/>
                          <a:latin typeface="Microsoft JhengHei" panose="020B0604030504040204" pitchFamily="34" charset="-120"/>
                          <a:ea typeface="Microsoft JhengHei" panose="020B0604030504040204" pitchFamily="34" charset="-120"/>
                          <a:cs typeface="+mn-cs"/>
                        </a:rPr>
                        <a:t>是 </a:t>
                      </a:r>
                      <a:r>
                        <a:rPr lang="zh-TW" altLang="en-US" sz="1600" kern="1200" dirty="0">
                          <a:solidFill>
                            <a:schemeClr val="dk1"/>
                          </a:solidFill>
                          <a:effectLst/>
                          <a:latin typeface="Microsoft JhengHei" panose="020B0604030504040204" pitchFamily="34" charset="-120"/>
                          <a:ea typeface="Microsoft JhengHei" panose="020B0604030504040204" pitchFamily="34" charset="-120"/>
                          <a:cs typeface="+mn-cs"/>
                        </a:rPr>
                        <a:t>□</a:t>
                      </a:r>
                      <a:r>
                        <a:rPr lang="zh-TW" altLang="en-US" sz="1300" kern="1200" dirty="0">
                          <a:solidFill>
                            <a:schemeClr val="dk1"/>
                          </a:solidFill>
                          <a:effectLst/>
                          <a:latin typeface="Microsoft JhengHei" panose="020B0604030504040204" pitchFamily="34" charset="-120"/>
                          <a:ea typeface="Microsoft JhengHei" panose="020B0604030504040204" pitchFamily="34" charset="-120"/>
                          <a:cs typeface="+mn-cs"/>
                        </a:rPr>
                        <a:t> 否（依案件處理情形另行評分）</a:t>
                      </a:r>
                      <a:endParaRPr lang="en-US" altLang="zh-TW" sz="1300" kern="1200" dirty="0">
                        <a:solidFill>
                          <a:schemeClr val="dk1"/>
                        </a:solidFill>
                        <a:effectLst/>
                        <a:latin typeface="Microsoft JhengHei" panose="020B0604030504040204" pitchFamily="34" charset="-120"/>
                        <a:ea typeface="Microsoft JhengHei" panose="020B0604030504040204" pitchFamily="34" charset="-120"/>
                        <a:cs typeface="+mn-cs"/>
                      </a:endParaRPr>
                    </a:p>
                    <a:p>
                      <a:pPr marL="0" algn="l" defTabSz="685800" rtl="0" eaLnBrk="1" latinLnBrk="0" hangingPunct="1">
                        <a:lnSpc>
                          <a:spcPct val="100000"/>
                        </a:lnSpc>
                      </a:pPr>
                      <a:r>
                        <a:rPr lang="en-US" altLang="zh-TW" sz="1300" kern="1200" dirty="0">
                          <a:solidFill>
                            <a:schemeClr val="dk1"/>
                          </a:solidFill>
                          <a:effectLst/>
                          <a:latin typeface="Microsoft JhengHei" panose="020B0604030504040204" pitchFamily="34" charset="-120"/>
                          <a:ea typeface="Microsoft JhengHei" panose="020B0604030504040204" pitchFamily="34" charset="-120"/>
                          <a:cs typeface="+mn-cs"/>
                        </a:rPr>
                        <a:t>(3)</a:t>
                      </a:r>
                      <a:r>
                        <a:rPr lang="zh-TW" altLang="en-US" sz="1300" kern="1200" dirty="0">
                          <a:solidFill>
                            <a:schemeClr val="dk1"/>
                          </a:solidFill>
                          <a:effectLst/>
                          <a:latin typeface="Microsoft JhengHei" panose="020B0604030504040204" pitchFamily="34" charset="-120"/>
                          <a:ea typeface="Microsoft JhengHei" panose="020B0604030504040204" pitchFamily="34" charset="-120"/>
                          <a:cs typeface="+mn-cs"/>
                        </a:rPr>
                        <a:t>如我司接獲性騷擾申訴案件：</a:t>
                      </a:r>
                      <a:endParaRPr lang="en-US" altLang="zh-TW" sz="1300" kern="1200" dirty="0">
                        <a:solidFill>
                          <a:schemeClr val="dk1"/>
                        </a:solidFill>
                        <a:effectLst/>
                        <a:latin typeface="Microsoft JhengHei" panose="020B0604030504040204" pitchFamily="34" charset="-120"/>
                        <a:ea typeface="Microsoft JhengHei" panose="020B0604030504040204" pitchFamily="34" charset="-120"/>
                        <a:cs typeface="+mn-cs"/>
                      </a:endParaRPr>
                    </a:p>
                    <a:p>
                      <a:pPr marL="0" algn="l" defTabSz="685800" rtl="0" eaLnBrk="1" latinLnBrk="0" hangingPunct="1">
                        <a:lnSpc>
                          <a:spcPct val="100000"/>
                        </a:lnSpc>
                      </a:pPr>
                      <a:r>
                        <a:rPr lang="zh-TW" altLang="en-US" sz="1300" kern="1200" dirty="0">
                          <a:solidFill>
                            <a:schemeClr val="dk1"/>
                          </a:solidFill>
                          <a:effectLst/>
                          <a:latin typeface="Microsoft JhengHei" panose="020B0604030504040204" pitchFamily="34" charset="-120"/>
                          <a:ea typeface="Microsoft JhengHei" panose="020B0604030504040204" pitchFamily="34" charset="-120"/>
                          <a:cs typeface="+mn-cs"/>
                        </a:rPr>
                        <a:t>     提供被害人轉介服務，共提供 </a:t>
                      </a:r>
                      <a:r>
                        <a:rPr lang="en-US" altLang="zh-TW" sz="1300" kern="1200" dirty="0">
                          <a:solidFill>
                            <a:schemeClr val="dk1"/>
                          </a:solidFill>
                          <a:effectLst/>
                          <a:latin typeface="Microsoft JhengHei" panose="020B0604030504040204" pitchFamily="34" charset="-120"/>
                          <a:ea typeface="Microsoft JhengHei" panose="020B0604030504040204" pitchFamily="34" charset="-120"/>
                          <a:cs typeface="+mn-cs"/>
                        </a:rPr>
                        <a:t>_____ </a:t>
                      </a:r>
                      <a:r>
                        <a:rPr lang="zh-TW" altLang="en-US" sz="1300" kern="1200" dirty="0">
                          <a:solidFill>
                            <a:schemeClr val="dk1"/>
                          </a:solidFill>
                          <a:effectLst/>
                          <a:latin typeface="Microsoft JhengHei" panose="020B0604030504040204" pitchFamily="34" charset="-120"/>
                          <a:ea typeface="Microsoft JhengHei" panose="020B0604030504040204" pitchFamily="34" charset="-120"/>
                          <a:cs typeface="+mn-cs"/>
                        </a:rPr>
                        <a:t>項</a:t>
                      </a:r>
                      <a:r>
                        <a:rPr lang="en-US" altLang="zh-TW" sz="1300" kern="1200" dirty="0">
                          <a:solidFill>
                            <a:schemeClr val="dk1"/>
                          </a:solidFill>
                          <a:effectLst/>
                          <a:latin typeface="Microsoft JhengHei" panose="020B0604030504040204" pitchFamily="34" charset="-120"/>
                          <a:ea typeface="Microsoft JhengHei" panose="020B0604030504040204" pitchFamily="34" charset="-120"/>
                          <a:cs typeface="+mn-cs"/>
                        </a:rPr>
                        <a:t>(</a:t>
                      </a:r>
                      <a:r>
                        <a:rPr lang="zh-TW" altLang="en-US" sz="1300" kern="1200" dirty="0">
                          <a:solidFill>
                            <a:schemeClr val="dk1"/>
                          </a:solidFill>
                          <a:effectLst/>
                          <a:latin typeface="Microsoft JhengHei" panose="020B0604030504040204" pitchFamily="34" charset="-120"/>
                          <a:ea typeface="Microsoft JhengHei" panose="020B0604030504040204" pitchFamily="34" charset="-120"/>
                          <a:cs typeface="+mn-cs"/>
                        </a:rPr>
                        <a:t>次</a:t>
                      </a:r>
                      <a:r>
                        <a:rPr lang="en-US" altLang="zh-TW" sz="1300" kern="1200" dirty="0">
                          <a:solidFill>
                            <a:schemeClr val="dk1"/>
                          </a:solidFill>
                          <a:effectLst/>
                          <a:latin typeface="Microsoft JhengHei" panose="020B0604030504040204" pitchFamily="34" charset="-120"/>
                          <a:ea typeface="Microsoft JhengHei" panose="020B0604030504040204" pitchFamily="34" charset="-120"/>
                          <a:cs typeface="+mn-cs"/>
                        </a:rPr>
                        <a:t>)</a:t>
                      </a:r>
                      <a:r>
                        <a:rPr lang="zh-TW" altLang="en-US" sz="1300" kern="1200" dirty="0">
                          <a:solidFill>
                            <a:schemeClr val="dk1"/>
                          </a:solidFill>
                          <a:effectLst/>
                          <a:latin typeface="Microsoft JhengHei" panose="020B0604030504040204" pitchFamily="34" charset="-120"/>
                          <a:ea typeface="Microsoft JhengHei" panose="020B0604030504040204" pitchFamily="34" charset="-120"/>
                          <a:cs typeface="+mn-cs"/>
                        </a:rPr>
                        <a:t>轉介服務。</a:t>
                      </a:r>
                      <a:endParaRPr lang="en-US" altLang="zh-TW" sz="1300" kern="1200" dirty="0">
                        <a:solidFill>
                          <a:schemeClr val="dk1"/>
                        </a:solidFill>
                        <a:effectLst/>
                        <a:latin typeface="Microsoft JhengHei" panose="020B0604030504040204" pitchFamily="34" charset="-120"/>
                        <a:ea typeface="Microsoft JhengHei" panose="020B0604030504040204" pitchFamily="34" charset="-120"/>
                        <a:cs typeface="+mn-cs"/>
                      </a:endParaRPr>
                    </a:p>
                    <a:p>
                      <a:pPr marL="0" algn="l" defTabSz="685800" rtl="0" eaLnBrk="1" latinLnBrk="0" hangingPunct="1">
                        <a:lnSpc>
                          <a:spcPct val="100000"/>
                        </a:lnSpc>
                      </a:pPr>
                      <a:r>
                        <a:rPr lang="zh-TW" altLang="en-US" sz="1300" kern="1200" dirty="0">
                          <a:solidFill>
                            <a:schemeClr val="dk1"/>
                          </a:solidFill>
                          <a:effectLst/>
                          <a:latin typeface="Microsoft JhengHei" panose="020B0604030504040204" pitchFamily="34" charset="-120"/>
                          <a:ea typeface="Microsoft JhengHei" panose="020B0604030504040204" pitchFamily="34" charset="-120"/>
                          <a:cs typeface="+mn-cs"/>
                        </a:rPr>
                        <a:t>     於法定期間內完成性騷擾事件調查報告：</a:t>
                      </a:r>
                      <a:r>
                        <a:rPr lang="zh-TW" altLang="en-US" sz="1600" kern="1200" dirty="0">
                          <a:solidFill>
                            <a:schemeClr val="dk1"/>
                          </a:solidFill>
                          <a:effectLst/>
                          <a:latin typeface="Microsoft JhengHei" panose="020B0604030504040204" pitchFamily="34" charset="-120"/>
                          <a:ea typeface="Microsoft JhengHei" panose="020B0604030504040204" pitchFamily="34" charset="-120"/>
                          <a:cs typeface="+mn-cs"/>
                        </a:rPr>
                        <a:t>□</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 </a:t>
                      </a:r>
                      <a:r>
                        <a:rPr lang="zh-TW" altLang="en-US" sz="1300" kern="1200" dirty="0">
                          <a:solidFill>
                            <a:schemeClr val="dk1"/>
                          </a:solidFill>
                          <a:effectLst/>
                          <a:latin typeface="Microsoft JhengHei" panose="020B0604030504040204" pitchFamily="34" charset="-120"/>
                          <a:ea typeface="Microsoft JhengHei" panose="020B0604030504040204" pitchFamily="34" charset="-120"/>
                          <a:cs typeface="+mn-cs"/>
                        </a:rPr>
                        <a:t>是 </a:t>
                      </a:r>
                      <a:r>
                        <a:rPr lang="zh-TW" altLang="en-US" sz="1600" kern="1200" dirty="0">
                          <a:solidFill>
                            <a:schemeClr val="dk1"/>
                          </a:solidFill>
                          <a:effectLst/>
                          <a:latin typeface="Microsoft JhengHei" panose="020B0604030504040204" pitchFamily="34" charset="-120"/>
                          <a:ea typeface="Microsoft JhengHei" panose="020B0604030504040204" pitchFamily="34" charset="-120"/>
                          <a:cs typeface="+mn-cs"/>
                        </a:rPr>
                        <a:t>□</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 </a:t>
                      </a:r>
                      <a:r>
                        <a:rPr lang="zh-TW" altLang="en-US" sz="1300" kern="1200" dirty="0">
                          <a:solidFill>
                            <a:schemeClr val="dk1"/>
                          </a:solidFill>
                          <a:effectLst/>
                          <a:latin typeface="Microsoft JhengHei" panose="020B0604030504040204" pitchFamily="34" charset="-120"/>
                          <a:ea typeface="Microsoft JhengHei" panose="020B0604030504040204" pitchFamily="34" charset="-120"/>
                          <a:cs typeface="+mn-cs"/>
                        </a:rPr>
                        <a:t>否</a:t>
                      </a:r>
                      <a:endParaRPr lang="en-US" altLang="zh-TW" sz="1300" kern="1200" dirty="0">
                        <a:solidFill>
                          <a:schemeClr val="dk1"/>
                        </a:solidFill>
                        <a:effectLst/>
                        <a:latin typeface="Microsoft JhengHei" panose="020B0604030504040204" pitchFamily="34" charset="-120"/>
                        <a:ea typeface="Microsoft JhengHei" panose="020B0604030504040204" pitchFamily="34" charset="-120"/>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zh-TW" altLang="en-US" sz="1400" b="1" kern="1200" dirty="0">
                          <a:solidFill>
                            <a:schemeClr val="tx1"/>
                          </a:solidFill>
                          <a:effectLst/>
                          <a:latin typeface="微軟正黑體" panose="020B0604030504040204" pitchFamily="34" charset="-120"/>
                          <a:ea typeface="微軟正黑體" panose="020B0604030504040204" pitchFamily="34" charset="-120"/>
                          <a:cs typeface="+mn-cs"/>
                        </a:rPr>
                        <a:t>◆</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得分：</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______</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分。</a:t>
                      </a:r>
                      <a:endParaRPr lang="en-US" altLang="zh-TW" sz="1600" kern="1200" dirty="0">
                        <a:solidFill>
                          <a:schemeClr val="dk1"/>
                        </a:solidFill>
                        <a:effectLst/>
                        <a:latin typeface="Microsoft JhengHei" panose="020B0604030504040204" pitchFamily="34" charset="-120"/>
                        <a:ea typeface="Microsoft JhengHei" panose="020B0604030504040204" pitchFamily="34" charset="-120"/>
                        <a:cs typeface="+mn-cs"/>
                      </a:endParaRPr>
                    </a:p>
                    <a:p>
                      <a:pPr algn="l">
                        <a:lnSpc>
                          <a:spcPct val="100000"/>
                        </a:lnSpc>
                      </a:pPr>
                      <a:r>
                        <a:rPr lang="en-US" altLang="zh-TW" sz="1300" kern="1200" dirty="0">
                          <a:solidFill>
                            <a:schemeClr val="dk1"/>
                          </a:solidFill>
                          <a:effectLst/>
                          <a:latin typeface="Microsoft JhengHei" panose="020B0604030504040204" pitchFamily="34" charset="-120"/>
                          <a:ea typeface="Microsoft JhengHei" panose="020B0604030504040204" pitchFamily="34" charset="-120"/>
                          <a:cs typeface="+mn-cs"/>
                        </a:rPr>
                        <a:t>※</a:t>
                      </a:r>
                      <a:r>
                        <a:rPr lang="zh-TW" altLang="en-US" sz="1300" kern="1200" dirty="0">
                          <a:solidFill>
                            <a:schemeClr val="dk1"/>
                          </a:solidFill>
                          <a:effectLst/>
                          <a:latin typeface="Microsoft JhengHei" panose="020B0604030504040204" pitchFamily="34" charset="-120"/>
                          <a:ea typeface="Microsoft JhengHei" panose="020B0604030504040204" pitchFamily="34" charset="-120"/>
                          <a:cs typeface="+mn-cs"/>
                        </a:rPr>
                        <a:t>須檢附佐證資料。</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zh-TW" altLang="en-US"/>
                    </a:p>
                  </a:txBody>
                  <a:tcPr/>
                </a:tc>
                <a:extLst>
                  <a:ext uri="{0D108BD9-81ED-4DB2-BD59-A6C34878D82A}">
                    <a16:rowId xmlns:a16="http://schemas.microsoft.com/office/drawing/2014/main" val="1008683970"/>
                  </a:ext>
                </a:extLst>
              </a:tr>
            </a:tbl>
          </a:graphicData>
        </a:graphic>
      </p:graphicFrame>
    </p:spTree>
    <p:extLst>
      <p:ext uri="{BB962C8B-B14F-4D97-AF65-F5344CB8AC3E}">
        <p14:creationId xmlns:p14="http://schemas.microsoft.com/office/powerpoint/2010/main" val="3047592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a:extLst>
              <a:ext uri="{FF2B5EF4-FFF2-40B4-BE49-F238E27FC236}">
                <a16:creationId xmlns:a16="http://schemas.microsoft.com/office/drawing/2014/main" id="{79F737EA-ABC7-4232-8846-2915DF83DBD9}"/>
              </a:ext>
            </a:extLst>
          </p:cNvPr>
          <p:cNvGraphicFramePr>
            <a:graphicFrameLocks noGrp="1"/>
          </p:cNvGraphicFramePr>
          <p:nvPr>
            <p:extLst>
              <p:ext uri="{D42A27DB-BD31-4B8C-83A1-F6EECF244321}">
                <p14:modId xmlns:p14="http://schemas.microsoft.com/office/powerpoint/2010/main" val="2421840011"/>
              </p:ext>
            </p:extLst>
          </p:nvPr>
        </p:nvGraphicFramePr>
        <p:xfrm>
          <a:off x="322729" y="1274871"/>
          <a:ext cx="6239435" cy="7713373"/>
        </p:xfrm>
        <a:graphic>
          <a:graphicData uri="http://schemas.openxmlformats.org/drawingml/2006/table">
            <a:tbl>
              <a:tblPr firstRow="1" bandRow="1">
                <a:tableStyleId>{5C22544A-7EE6-4342-B048-85BDC9FD1C3A}</a:tableStyleId>
              </a:tblPr>
              <a:tblGrid>
                <a:gridCol w="1584006">
                  <a:extLst>
                    <a:ext uri="{9D8B030D-6E8A-4147-A177-3AD203B41FA5}">
                      <a16:colId xmlns:a16="http://schemas.microsoft.com/office/drawing/2014/main" val="722045535"/>
                    </a:ext>
                  </a:extLst>
                </a:gridCol>
                <a:gridCol w="4655429">
                  <a:extLst>
                    <a:ext uri="{9D8B030D-6E8A-4147-A177-3AD203B41FA5}">
                      <a16:colId xmlns:a16="http://schemas.microsoft.com/office/drawing/2014/main" val="370648307"/>
                    </a:ext>
                  </a:extLst>
                </a:gridCol>
              </a:tblGrid>
              <a:tr h="354273">
                <a:tc gridSpan="2">
                  <a:txBody>
                    <a:bodyPr/>
                    <a:lstStyle/>
                    <a:p>
                      <a:pPr algn="ctr">
                        <a:lnSpc>
                          <a:spcPct val="100000"/>
                        </a:lnSpc>
                      </a:pPr>
                      <a:r>
                        <a:rPr lang="en-US" altLang="zh-TW" sz="1800" dirty="0">
                          <a:solidFill>
                            <a:schemeClr val="tx1"/>
                          </a:solidFill>
                          <a:latin typeface="Microsoft JhengHei" panose="020B0604030504040204" pitchFamily="34" charset="-120"/>
                          <a:ea typeface="Microsoft JhengHei" panose="020B0604030504040204" pitchFamily="34" charset="-120"/>
                        </a:rPr>
                        <a:t>115</a:t>
                      </a:r>
                      <a:r>
                        <a:rPr lang="zh-TW" altLang="en-US" sz="1800" dirty="0">
                          <a:solidFill>
                            <a:schemeClr val="tx1"/>
                          </a:solidFill>
                          <a:latin typeface="Microsoft JhengHei" panose="020B0604030504040204" pitchFamily="34" charset="-120"/>
                          <a:ea typeface="Microsoft JhengHei" panose="020B0604030504040204" pitchFamily="34" charset="-120"/>
                        </a:rPr>
                        <a:t>年度「小勞雄福企 溫暖心城市計畫」</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zh-TW"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08129912"/>
                  </a:ext>
                </a:extLst>
              </a:tr>
              <a:tr h="354273">
                <a:tc gridSpan="2">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zh-TW" altLang="en-US" sz="1800" b="1" kern="1200" dirty="0">
                          <a:solidFill>
                            <a:schemeClr val="tx1"/>
                          </a:solidFill>
                          <a:latin typeface="Microsoft JhengHei" panose="020B0604030504040204" pitchFamily="34" charset="-120"/>
                          <a:ea typeface="Microsoft JhengHei" panose="020B0604030504040204" pitchFamily="34" charset="-120"/>
                          <a:cs typeface="+mn-cs"/>
                        </a:rPr>
                        <a:t>企業量化指標自評表（</a:t>
                      </a:r>
                      <a:r>
                        <a:rPr lang="en-US" altLang="zh-TW" sz="1800" b="1" kern="1200" dirty="0">
                          <a:solidFill>
                            <a:schemeClr val="tx1"/>
                          </a:solidFill>
                          <a:latin typeface="Microsoft JhengHei" panose="020B0604030504040204" pitchFamily="34" charset="-120"/>
                          <a:ea typeface="Microsoft JhengHei" panose="020B0604030504040204" pitchFamily="34" charset="-120"/>
                          <a:cs typeface="+mn-cs"/>
                        </a:rPr>
                        <a:t>C</a:t>
                      </a:r>
                      <a:r>
                        <a:rPr lang="zh-TW" altLang="en-US" sz="1800" b="1" kern="1200" dirty="0">
                          <a:solidFill>
                            <a:schemeClr val="tx1"/>
                          </a:solidFill>
                          <a:latin typeface="Microsoft JhengHei" panose="020B0604030504040204" pitchFamily="34" charset="-120"/>
                          <a:ea typeface="Microsoft JhengHei" panose="020B0604030504040204" pitchFamily="34" charset="-120"/>
                          <a:cs typeface="+mn-cs"/>
                        </a:rPr>
                        <a:t>組事業單位）</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lnSpc>
                          <a:spcPct val="100000"/>
                        </a:lnSpc>
                      </a:pPr>
                      <a:endParaRPr lang="zh-TW" altLang="en-US" sz="1600" dirty="0">
                        <a:solidFill>
                          <a:schemeClr val="tx1"/>
                        </a:solidFill>
                        <a:latin typeface="Microsoft JhengHei" panose="020B0604030504040204" pitchFamily="34" charset="-120"/>
                        <a:ea typeface="Microsoft JhengHei"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557046503"/>
                  </a:ext>
                </a:extLst>
              </a:tr>
              <a:tr h="354273">
                <a:tc>
                  <a:txBody>
                    <a:bodyPr/>
                    <a:lstStyle/>
                    <a:p>
                      <a:pPr algn="ctr">
                        <a:lnSpc>
                          <a:spcPct val="100000"/>
                        </a:lnSpc>
                      </a:pPr>
                      <a:r>
                        <a:rPr lang="zh-TW" altLang="en-US" sz="1800" dirty="0">
                          <a:solidFill>
                            <a:schemeClr val="tx1"/>
                          </a:solidFill>
                          <a:latin typeface="Microsoft JhengHei" panose="020B0604030504040204" pitchFamily="34" charset="-120"/>
                          <a:ea typeface="Microsoft JhengHei" panose="020B0604030504040204" pitchFamily="34" charset="-120"/>
                        </a:rPr>
                        <a:t>企業名稱</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endParaRPr lang="zh-TW" altLang="en-US" sz="1800" dirty="0">
                        <a:solidFill>
                          <a:schemeClr val="tx1"/>
                        </a:solidFill>
                        <a:latin typeface="Microsoft JhengHei" panose="020B0604030504040204" pitchFamily="34" charset="-120"/>
                        <a:ea typeface="Microsoft JhengHei"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349203011"/>
                  </a:ext>
                </a:extLst>
              </a:tr>
              <a:tr h="354273">
                <a:tc gridSpan="2">
                  <a:txBody>
                    <a:bodyPr/>
                    <a:lstStyle/>
                    <a:p>
                      <a:pPr algn="ctr">
                        <a:lnSpc>
                          <a:spcPct val="100000"/>
                        </a:lnSpc>
                      </a:pPr>
                      <a:r>
                        <a:rPr lang="zh-TW" altLang="en-US" sz="1800" dirty="0">
                          <a:solidFill>
                            <a:schemeClr val="tx1"/>
                          </a:solidFill>
                          <a:latin typeface="Microsoft JhengHei" panose="020B0604030504040204" pitchFamily="34" charset="-120"/>
                          <a:ea typeface="Microsoft JhengHei" panose="020B0604030504040204" pitchFamily="34" charset="-120"/>
                        </a:rPr>
                        <a:t>友善職場和性別平等（佔比</a:t>
                      </a:r>
                      <a:r>
                        <a:rPr lang="en-US" altLang="zh-TW" sz="1800" dirty="0">
                          <a:solidFill>
                            <a:schemeClr val="tx1"/>
                          </a:solidFill>
                          <a:latin typeface="Microsoft JhengHei" panose="020B0604030504040204" pitchFamily="34" charset="-120"/>
                          <a:ea typeface="Microsoft JhengHei" panose="020B0604030504040204" pitchFamily="34" charset="-120"/>
                        </a:rPr>
                        <a:t>65%</a:t>
                      </a:r>
                      <a:r>
                        <a:rPr lang="zh-TW" altLang="en-US" sz="1800" dirty="0">
                          <a:solidFill>
                            <a:schemeClr val="tx1"/>
                          </a:solidFill>
                          <a:latin typeface="Microsoft JhengHei" panose="020B0604030504040204" pitchFamily="34" charset="-120"/>
                          <a:ea typeface="Microsoft JhengHei" panose="020B0604030504040204" pitchFamily="34" charset="-12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lnSpc>
                          <a:spcPct val="100000"/>
                        </a:lnSpc>
                      </a:pPr>
                      <a:endParaRPr lang="zh-TW" altLang="en-US" sz="1600" dirty="0">
                        <a:solidFill>
                          <a:schemeClr val="tx1"/>
                        </a:solidFill>
                        <a:latin typeface="Microsoft JhengHei" panose="020B0604030504040204" pitchFamily="34" charset="-120"/>
                        <a:ea typeface="Microsoft JhengHei"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45936509"/>
                  </a:ext>
                </a:extLst>
              </a:tr>
              <a:tr h="6250333">
                <a:tc grid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zh-TW" altLang="en-US" sz="1400" b="1" u="none" kern="1200" dirty="0">
                          <a:solidFill>
                            <a:schemeClr val="tx1"/>
                          </a:solidFill>
                          <a:effectLst/>
                          <a:latin typeface="Microsoft JhengHei" panose="020B0604030504040204" pitchFamily="34" charset="-120"/>
                          <a:ea typeface="Microsoft JhengHei" panose="020B0604030504040204" pitchFamily="34" charset="-120"/>
                          <a:cs typeface="+mn-cs"/>
                        </a:rPr>
                        <a:t>三、</a:t>
                      </a:r>
                      <a:r>
                        <a:rPr lang="zh-TW" altLang="zh-TW" sz="1400" b="1" u="none" kern="1200" dirty="0">
                          <a:solidFill>
                            <a:schemeClr val="tx1"/>
                          </a:solidFill>
                          <a:effectLst/>
                          <a:latin typeface="Microsoft JhengHei" panose="020B0604030504040204" pitchFamily="34" charset="-120"/>
                          <a:ea typeface="Microsoft JhengHei" panose="020B0604030504040204" pitchFamily="34" charset="-120"/>
                          <a:cs typeface="+mn-cs"/>
                        </a:rPr>
                        <a:t>多元共融：</a:t>
                      </a:r>
                      <a:endParaRPr lang="en-US" altLang="zh-TW" sz="1400" b="1" u="none" kern="1200" dirty="0">
                        <a:solidFill>
                          <a:schemeClr val="tx1"/>
                        </a:solidFill>
                        <a:effectLst/>
                        <a:latin typeface="Microsoft JhengHei" panose="020B0604030504040204" pitchFamily="34" charset="-120"/>
                        <a:ea typeface="Microsoft JhengHei" panose="020B0604030504040204" pitchFamily="34" charset="-120"/>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zh-TW" altLang="en-US" sz="1400" b="1" kern="1200" dirty="0">
                          <a:solidFill>
                            <a:schemeClr val="tx1"/>
                          </a:solidFill>
                          <a:effectLst/>
                          <a:latin typeface="Microsoft JhengHei" panose="020B0604030504040204" pitchFamily="34" charset="-120"/>
                          <a:ea typeface="Microsoft JhengHei" panose="020B0604030504040204" pitchFamily="34" charset="-120"/>
                          <a:cs typeface="+mn-cs"/>
                        </a:rPr>
                        <a:t>◆</a:t>
                      </a:r>
                      <a:r>
                        <a:rPr lang="zh-TW"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以</a:t>
                      </a:r>
                      <a:r>
                        <a:rPr lang="en-US"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40</a:t>
                      </a:r>
                      <a:r>
                        <a:rPr lang="zh-TW"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分為基礎計算</a:t>
                      </a:r>
                      <a:endParaRPr lang="en-US" altLang="zh-TW" sz="1400" b="1" kern="1200" dirty="0">
                        <a:solidFill>
                          <a:schemeClr val="tx1"/>
                        </a:solidFill>
                        <a:effectLst/>
                        <a:latin typeface="Microsoft JhengHei" panose="020B0604030504040204" pitchFamily="34" charset="-120"/>
                        <a:ea typeface="Microsoft JhengHei" panose="020B0604030504040204" pitchFamily="34" charset="-120"/>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zh-TW" altLang="en-US" sz="1400" b="1" kern="1200" dirty="0">
                          <a:solidFill>
                            <a:schemeClr val="tx1"/>
                          </a:solidFill>
                          <a:effectLst/>
                          <a:latin typeface="Microsoft JhengHei" panose="020B0604030504040204" pitchFamily="34" charset="-120"/>
                          <a:ea typeface="Microsoft JhengHei" panose="020B0604030504040204" pitchFamily="34" charset="-120"/>
                          <a:cs typeface="+mn-cs"/>
                        </a:rPr>
                        <a:t>◆計算公式為：</a:t>
                      </a:r>
                      <a:r>
                        <a:rPr lang="en-US"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40+</a:t>
                      </a:r>
                      <a:r>
                        <a:rPr lang="zh-TW"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多元性別措施得分</a:t>
                      </a:r>
                      <a:r>
                        <a:rPr lang="en-US"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a:t>
                      </a:r>
                      <a:r>
                        <a:rPr lang="zh-TW"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身心障礙者進用</a:t>
                      </a:r>
                      <a:r>
                        <a:rPr lang="en-US"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a:t>
                      </a:r>
                      <a:r>
                        <a:rPr lang="zh-TW"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中高齡者進用</a:t>
                      </a:r>
                      <a:r>
                        <a:rPr lang="en-US"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a:t>
                      </a:r>
                      <a:r>
                        <a:rPr lang="zh-TW" altLang="en-US" sz="1400" b="1" kern="1200" dirty="0">
                          <a:solidFill>
                            <a:schemeClr val="tx1"/>
                          </a:solidFill>
                          <a:effectLst/>
                          <a:latin typeface="Microsoft JhengHei" panose="020B0604030504040204" pitchFamily="34" charset="-120"/>
                          <a:ea typeface="Microsoft JhengHei" panose="020B0604030504040204" pitchFamily="34" charset="-120"/>
                          <a:cs typeface="+mn-cs"/>
                        </a:rPr>
                        <a:t>總分</a:t>
                      </a:r>
                      <a:endParaRPr lang="en-US" altLang="zh-TW" sz="1400" b="1" kern="1200" dirty="0">
                        <a:solidFill>
                          <a:schemeClr val="tx1"/>
                        </a:solidFill>
                        <a:effectLst/>
                        <a:latin typeface="Microsoft JhengHei" panose="020B0604030504040204" pitchFamily="34" charset="-120"/>
                        <a:ea typeface="Microsoft JhengHei" panose="020B0604030504040204" pitchFamily="34" charset="-120"/>
                        <a:cs typeface="+mn-cs"/>
                      </a:endParaRPr>
                    </a:p>
                    <a:p>
                      <a:pPr marL="0" lvl="0" algn="l" defTabSz="685800" rtl="0" eaLnBrk="1" latinLnBrk="0" hangingPunct="1">
                        <a:lnSpc>
                          <a:spcPct val="100000"/>
                        </a:lnSpc>
                      </a:pPr>
                      <a:r>
                        <a:rPr lang="en-US"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a:t>
                      </a:r>
                      <a:r>
                        <a:rPr lang="zh-TW"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總分為</a:t>
                      </a:r>
                      <a:r>
                        <a:rPr lang="en-US"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70</a:t>
                      </a:r>
                      <a:r>
                        <a:rPr lang="zh-TW"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分，加分後逾</a:t>
                      </a:r>
                      <a:r>
                        <a:rPr lang="en-US"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70</a:t>
                      </a:r>
                      <a:r>
                        <a:rPr lang="zh-TW"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分者，以</a:t>
                      </a:r>
                      <a:r>
                        <a:rPr lang="en-US"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70</a:t>
                      </a:r>
                      <a:r>
                        <a:rPr lang="zh-TW"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分計算</a:t>
                      </a:r>
                      <a:r>
                        <a:rPr lang="en-US"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a:t>
                      </a:r>
                    </a:p>
                    <a:p>
                      <a:pPr marL="0" marR="0" lvl="0" indent="0" algn="l" defTabSz="685800" rtl="0" eaLnBrk="1" fontAlgn="auto" latinLnBrk="0" hangingPunct="1">
                        <a:lnSpc>
                          <a:spcPct val="100000"/>
                        </a:lnSpc>
                        <a:spcBef>
                          <a:spcPts val="0"/>
                        </a:spcBef>
                        <a:spcAft>
                          <a:spcPts val="0"/>
                        </a:spcAft>
                        <a:buClrTx/>
                        <a:buSzTx/>
                        <a:buFontTx/>
                        <a:buNone/>
                        <a:tabLst/>
                        <a:defRPr/>
                      </a:pPr>
                      <a:r>
                        <a:rPr lang="en-US" altLang="zh-TW" sz="1400" b="0" kern="1200" dirty="0">
                          <a:solidFill>
                            <a:schemeClr val="accent5">
                              <a:lumMod val="75000"/>
                            </a:schemeClr>
                          </a:solidFill>
                          <a:effectLst/>
                          <a:latin typeface="Microsoft JhengHei" panose="020B0604030504040204" pitchFamily="34" charset="-120"/>
                          <a:ea typeface="Microsoft JhengHei" panose="020B0604030504040204" pitchFamily="34" charset="-120"/>
                          <a:cs typeface="+mn-cs"/>
                        </a:rPr>
                        <a:t>※</a:t>
                      </a:r>
                      <a:r>
                        <a:rPr lang="zh-TW" altLang="en-US" sz="1400" b="0" kern="1200" dirty="0">
                          <a:solidFill>
                            <a:schemeClr val="accent5">
                              <a:lumMod val="75000"/>
                            </a:schemeClr>
                          </a:solidFill>
                          <a:effectLst/>
                          <a:latin typeface="Microsoft JhengHei" panose="020B0604030504040204" pitchFamily="34" charset="-120"/>
                          <a:ea typeface="Microsoft JhengHei" panose="020B0604030504040204" pitchFamily="34" charset="-120"/>
                          <a:cs typeface="+mn-cs"/>
                        </a:rPr>
                        <a:t>若未達評選指標最低標準，則以基本分</a:t>
                      </a:r>
                      <a:r>
                        <a:rPr lang="en-US" altLang="zh-TW" sz="1400" b="0" kern="1200" dirty="0">
                          <a:solidFill>
                            <a:schemeClr val="accent5">
                              <a:lumMod val="75000"/>
                            </a:schemeClr>
                          </a:solidFill>
                          <a:effectLst/>
                          <a:latin typeface="Microsoft JhengHei" panose="020B0604030504040204" pitchFamily="34" charset="-120"/>
                          <a:ea typeface="Microsoft JhengHei" panose="020B0604030504040204" pitchFamily="34" charset="-120"/>
                          <a:cs typeface="+mn-cs"/>
                        </a:rPr>
                        <a:t>40</a:t>
                      </a:r>
                      <a:r>
                        <a:rPr lang="zh-TW" altLang="en-US" sz="1400" b="0" kern="1200" dirty="0">
                          <a:solidFill>
                            <a:schemeClr val="accent5">
                              <a:lumMod val="75000"/>
                            </a:schemeClr>
                          </a:solidFill>
                          <a:effectLst/>
                          <a:latin typeface="Microsoft JhengHei" panose="020B0604030504040204" pitchFamily="34" charset="-120"/>
                          <a:ea typeface="Microsoft JhengHei" panose="020B0604030504040204" pitchFamily="34" charset="-120"/>
                          <a:cs typeface="+mn-cs"/>
                        </a:rPr>
                        <a:t>計分</a:t>
                      </a:r>
                      <a:endParaRPr lang="en-US" altLang="zh-TW" sz="1400" b="1" kern="1200" dirty="0">
                        <a:solidFill>
                          <a:schemeClr val="tx1"/>
                        </a:solidFill>
                        <a:effectLst/>
                        <a:latin typeface="Microsoft JhengHei" panose="020B0604030504040204" pitchFamily="34" charset="-120"/>
                        <a:ea typeface="Microsoft JhengHei" panose="020B0604030504040204" pitchFamily="34" charset="-120"/>
                        <a:cs typeface="+mn-cs"/>
                      </a:endParaRPr>
                    </a:p>
                    <a:p>
                      <a:pPr marL="0" lvl="0" algn="l" defTabSz="685800" rtl="0" eaLnBrk="1" latinLnBrk="0" hangingPunct="1">
                        <a:lnSpc>
                          <a:spcPct val="100000"/>
                        </a:lnSpc>
                      </a:pP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1.</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多元性別措施：本項最高得</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10</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分。</a:t>
                      </a:r>
                    </a:p>
                    <a:p>
                      <a:pPr marL="0" lvl="0" algn="l" defTabSz="685800" rtl="0" eaLnBrk="1" latinLnBrk="0" hangingPunct="1">
                        <a:lnSpc>
                          <a:spcPct val="100000"/>
                        </a:lnSpc>
                      </a:pP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(1)</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針對員工</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主管辦理</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LGBTQI+</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相關議題活動</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如講座、電影欣賞</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，每辦理</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1</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次</a:t>
                      </a:r>
                      <a:endPar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endParaRPr>
                    </a:p>
                    <a:p>
                      <a:pPr marL="0" lvl="0" algn="l" defTabSz="685800" rtl="0" eaLnBrk="1" latinLnBrk="0" hangingPunct="1">
                        <a:lnSpc>
                          <a:spcPct val="100000"/>
                        </a:lnSpc>
                      </a:pP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     </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活動加</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3</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分，本項至多加</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6</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分。</a:t>
                      </a:r>
                    </a:p>
                    <a:p>
                      <a:pPr marL="0" lvl="0" algn="l" defTabSz="685800" rtl="0" eaLnBrk="1" latinLnBrk="0" hangingPunct="1">
                        <a:lnSpc>
                          <a:spcPct val="100000"/>
                        </a:lnSpc>
                      </a:pP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(2)</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提供多元性別平等之假別或給予基於多元性別需求的支持等（如提供優於</a:t>
                      </a:r>
                      <a:endPar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endParaRPr>
                    </a:p>
                    <a:p>
                      <a:pPr marL="0" lvl="0" algn="l" defTabSz="685800" rtl="0" eaLnBrk="1" latinLnBrk="0" hangingPunct="1">
                        <a:lnSpc>
                          <a:spcPct val="100000"/>
                        </a:lnSpc>
                      </a:pP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     </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法令之人工生殖假、收養假或支持員工執行性別肯認手術之假別），每增</a:t>
                      </a:r>
                      <a:endPar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endParaRPr>
                    </a:p>
                    <a:p>
                      <a:pPr marL="0" lvl="0" algn="l" defTabSz="685800" rtl="0" eaLnBrk="1" latinLnBrk="0" hangingPunct="1">
                        <a:lnSpc>
                          <a:spcPct val="100000"/>
                        </a:lnSpc>
                      </a:pP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     </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加</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1</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項支持措施加</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3</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分，本項至多加</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6</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分。</a:t>
                      </a:r>
                    </a:p>
                    <a:p>
                      <a:pPr marL="0" lvl="0" algn="l" defTabSz="685800" rtl="0" eaLnBrk="1" latinLnBrk="0" hangingPunct="1">
                        <a:lnSpc>
                          <a:spcPct val="100000"/>
                        </a:lnSpc>
                      </a:pP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(3)</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提供性別友善空間</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如無性別</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性別友善廁所、更衣間等</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並符合相關設置規</a:t>
                      </a:r>
                      <a:endPar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endParaRPr>
                    </a:p>
                    <a:p>
                      <a:pPr marL="0" lvl="0" algn="l" defTabSz="685800" rtl="0" eaLnBrk="1" latinLnBrk="0" hangingPunct="1">
                        <a:lnSpc>
                          <a:spcPct val="100000"/>
                        </a:lnSpc>
                      </a:pP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     </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範，每提供</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1</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項設施加</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3</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分，本項至多加</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6</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分。</a:t>
                      </a:r>
                    </a:p>
                    <a:p>
                      <a:pPr marL="0" algn="l" defTabSz="685800" rtl="0" eaLnBrk="1" latinLnBrk="0" hangingPunct="1">
                        <a:lnSpc>
                          <a:spcPct val="100000"/>
                        </a:lnSpc>
                      </a:pPr>
                      <a:endPar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endParaRPr>
                    </a:p>
                    <a:p>
                      <a:pPr marL="0" algn="l" defTabSz="685800" rtl="0" eaLnBrk="1" latinLnBrk="0" hangingPunct="1">
                        <a:lnSpc>
                          <a:spcPct val="100000"/>
                        </a:lnSpc>
                      </a:pP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2.</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身心障礙者進用：本項最高得</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10</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分。</a:t>
                      </a:r>
                    </a:p>
                    <a:p>
                      <a:pPr marL="0" lvl="0" algn="l" defTabSz="685800" rtl="0" eaLnBrk="1" latinLnBrk="0" hangingPunct="1">
                        <a:lnSpc>
                          <a:spcPct val="100000"/>
                        </a:lnSpc>
                      </a:pP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(1)</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資料採計期間，事業單位超額進用身心障礙者，每超額進用</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1</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人，且超額進</a:t>
                      </a:r>
                      <a:endPar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endParaRPr>
                    </a:p>
                    <a:p>
                      <a:pPr marL="0" lvl="0" algn="l" defTabSz="685800" rtl="0" eaLnBrk="1" latinLnBrk="0" hangingPunct="1">
                        <a:lnSpc>
                          <a:spcPct val="100000"/>
                        </a:lnSpc>
                      </a:pP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     </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用之身心障礙者符合連續加保</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60</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日以上、薪資不得低於基本工資者，可得</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5</a:t>
                      </a:r>
                    </a:p>
                    <a:p>
                      <a:pPr marL="0" lvl="0" algn="l" defTabSz="685800" rtl="0" eaLnBrk="1" latinLnBrk="0" hangingPunct="1">
                        <a:lnSpc>
                          <a:spcPct val="100000"/>
                        </a:lnSpc>
                      </a:pP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     </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分。本項目最高可得</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10</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分。</a:t>
                      </a:r>
                    </a:p>
                    <a:p>
                      <a:pPr marL="0" lvl="0" algn="l" defTabSz="685800" rtl="0" eaLnBrk="1" latinLnBrk="0" hangingPunct="1">
                        <a:lnSpc>
                          <a:spcPct val="100000"/>
                        </a:lnSpc>
                      </a:pP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(2)</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上述身心障礙者之障礙等級為重度或極重度者，進用</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1</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人以</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2</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人計算。</a:t>
                      </a:r>
                    </a:p>
                    <a:p>
                      <a:pPr marL="0" lvl="0" algn="l" defTabSz="685800" rtl="0" eaLnBrk="1" latinLnBrk="0" hangingPunct="1">
                        <a:lnSpc>
                          <a:spcPct val="100000"/>
                        </a:lnSpc>
                      </a:pP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(3)</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事業單位需自行提供佐證資料</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身心障礙證明正反面影本、個人投保明細、</a:t>
                      </a:r>
                      <a:endPar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endParaRPr>
                    </a:p>
                    <a:p>
                      <a:pPr marL="0" lvl="0" algn="l" defTabSz="685800" rtl="0" eaLnBrk="1" latinLnBrk="0" hangingPunct="1">
                        <a:lnSpc>
                          <a:spcPct val="100000"/>
                        </a:lnSpc>
                      </a:pP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      </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薪資單…</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，再由本局進行核對，如事業單位未提供佐證資料。視為未符合</a:t>
                      </a:r>
                      <a:endPar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endParaRPr>
                    </a:p>
                    <a:p>
                      <a:pPr marL="0" lvl="0" algn="l" defTabSz="685800" rtl="0" eaLnBrk="1" latinLnBrk="0" hangingPunct="1">
                        <a:lnSpc>
                          <a:spcPct val="100000"/>
                        </a:lnSpc>
                      </a:pP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      </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該項目，則為</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0</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分。</a:t>
                      </a:r>
                    </a:p>
                    <a:p>
                      <a:pPr marL="0" lvl="0" algn="l" defTabSz="685800" rtl="0" eaLnBrk="1" latinLnBrk="0" hangingPunct="1">
                        <a:lnSpc>
                          <a:spcPct val="100000"/>
                        </a:lnSpc>
                      </a:pPr>
                      <a:endPar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endParaRPr>
                    </a:p>
                    <a:p>
                      <a:pPr marL="0" lvl="0" algn="l" defTabSz="685800" rtl="0" eaLnBrk="1" latinLnBrk="0" hangingPunct="1">
                        <a:lnSpc>
                          <a:spcPct val="100000"/>
                        </a:lnSpc>
                      </a:pP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3.</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中高齡者</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(45</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歲至</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64</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歲</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及高齡者</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(65</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歲以上</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進用：本項最高得</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10</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分。</a:t>
                      </a:r>
                    </a:p>
                    <a:p>
                      <a:pPr marL="0" lvl="0" algn="l" defTabSz="685800" rtl="0" eaLnBrk="1" latinLnBrk="0" hangingPunct="1">
                        <a:lnSpc>
                          <a:spcPct val="100000"/>
                        </a:lnSpc>
                      </a:pP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(1)</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中高齡員工人數達總聘僱人數</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5%</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以上得</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5</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分，每多</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1%</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，加</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1</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分。</a:t>
                      </a:r>
                    </a:p>
                    <a:p>
                      <a:pPr marL="0" lvl="0" algn="l" defTabSz="685800" rtl="0" eaLnBrk="1" latinLnBrk="0" hangingPunct="1">
                        <a:lnSpc>
                          <a:spcPct val="100000"/>
                        </a:lnSpc>
                      </a:pP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(2)</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高齡員工人數達總聘僱人數</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1%</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以上得</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5</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分，每多</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1%</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，加</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2</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分。</a:t>
                      </a:r>
                    </a:p>
                    <a:p>
                      <a:pPr marL="0" lvl="0" algn="l" defTabSz="685800" rtl="0" eaLnBrk="1" latinLnBrk="0" hangingPunct="1">
                        <a:lnSpc>
                          <a:spcPct val="100000"/>
                        </a:lnSpc>
                      </a:pP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(3)</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於資料採計期間，新進用中高齡及高齡員工，留任</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3</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個月之比率達</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50%</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者得</a:t>
                      </a:r>
                      <a:endPar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endParaRPr>
                    </a:p>
                    <a:p>
                      <a:pPr marL="0" lvl="0" algn="l" defTabSz="685800" rtl="0" eaLnBrk="1" latinLnBrk="0" hangingPunct="1">
                        <a:lnSpc>
                          <a:spcPct val="100000"/>
                        </a:lnSpc>
                      </a:pP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     5</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分，若高於</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50%</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者，每增加</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5%</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，加</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1</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分。</a:t>
                      </a:r>
                      <a:endParaRPr lang="en-US" altLang="zh-TW" sz="1400" b="1" kern="1200" dirty="0">
                        <a:solidFill>
                          <a:schemeClr val="tx1"/>
                        </a:solidFill>
                        <a:effectLst/>
                        <a:latin typeface="Microsoft JhengHei" panose="020B0604030504040204" pitchFamily="34" charset="-120"/>
                        <a:ea typeface="Microsoft JhengHei" panose="020B0604030504040204" pitchFamily="34" charset="-120"/>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053638026"/>
                  </a:ext>
                </a:extLst>
              </a:tr>
            </a:tbl>
          </a:graphicData>
        </a:graphic>
      </p:graphicFrame>
    </p:spTree>
    <p:extLst>
      <p:ext uri="{BB962C8B-B14F-4D97-AF65-F5344CB8AC3E}">
        <p14:creationId xmlns:p14="http://schemas.microsoft.com/office/powerpoint/2010/main" val="18428953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0C6E5A-999D-0482-7B09-FE6652D64A93}"/>
            </a:ext>
          </a:extLst>
        </p:cNvPr>
        <p:cNvGrpSpPr/>
        <p:nvPr/>
      </p:nvGrpSpPr>
      <p:grpSpPr>
        <a:xfrm>
          <a:off x="0" y="0"/>
          <a:ext cx="0" cy="0"/>
          <a:chOff x="0" y="0"/>
          <a:chExt cx="0" cy="0"/>
        </a:xfrm>
      </p:grpSpPr>
      <p:graphicFrame>
        <p:nvGraphicFramePr>
          <p:cNvPr id="2" name="表格 1">
            <a:extLst>
              <a:ext uri="{FF2B5EF4-FFF2-40B4-BE49-F238E27FC236}">
                <a16:creationId xmlns:a16="http://schemas.microsoft.com/office/drawing/2014/main" id="{645542C9-7362-AC1C-B0B2-2E4DED064423}"/>
              </a:ext>
            </a:extLst>
          </p:cNvPr>
          <p:cNvGraphicFramePr>
            <a:graphicFrameLocks noGrp="1"/>
          </p:cNvGraphicFramePr>
          <p:nvPr>
            <p:extLst>
              <p:ext uri="{D42A27DB-BD31-4B8C-83A1-F6EECF244321}">
                <p14:modId xmlns:p14="http://schemas.microsoft.com/office/powerpoint/2010/main" val="3828731047"/>
              </p:ext>
            </p:extLst>
          </p:nvPr>
        </p:nvGraphicFramePr>
        <p:xfrm>
          <a:off x="385310" y="970582"/>
          <a:ext cx="6087380" cy="8382000"/>
        </p:xfrm>
        <a:graphic>
          <a:graphicData uri="http://schemas.openxmlformats.org/drawingml/2006/table">
            <a:tbl>
              <a:tblPr firstRow="1" bandRow="1">
                <a:tableStyleId>{5C22544A-7EE6-4342-B048-85BDC9FD1C3A}</a:tableStyleId>
              </a:tblPr>
              <a:tblGrid>
                <a:gridCol w="1545404">
                  <a:extLst>
                    <a:ext uri="{9D8B030D-6E8A-4147-A177-3AD203B41FA5}">
                      <a16:colId xmlns:a16="http://schemas.microsoft.com/office/drawing/2014/main" val="722045535"/>
                    </a:ext>
                  </a:extLst>
                </a:gridCol>
                <a:gridCol w="4541976">
                  <a:extLst>
                    <a:ext uri="{9D8B030D-6E8A-4147-A177-3AD203B41FA5}">
                      <a16:colId xmlns:a16="http://schemas.microsoft.com/office/drawing/2014/main" val="370648307"/>
                    </a:ext>
                  </a:extLst>
                </a:gridCol>
              </a:tblGrid>
              <a:tr h="153858">
                <a:tc gridSpan="2">
                  <a:txBody>
                    <a:bodyPr/>
                    <a:lstStyle/>
                    <a:p>
                      <a:pPr algn="ctr">
                        <a:lnSpc>
                          <a:spcPct val="100000"/>
                        </a:lnSpc>
                      </a:pPr>
                      <a:r>
                        <a:rPr lang="en-US" altLang="zh-TW" sz="1800" dirty="0">
                          <a:solidFill>
                            <a:schemeClr val="tx1"/>
                          </a:solidFill>
                          <a:latin typeface="Microsoft JhengHei" panose="020B0604030504040204" pitchFamily="34" charset="-120"/>
                          <a:ea typeface="Microsoft JhengHei" panose="020B0604030504040204" pitchFamily="34" charset="-120"/>
                        </a:rPr>
                        <a:t>115</a:t>
                      </a:r>
                      <a:r>
                        <a:rPr lang="zh-TW" altLang="en-US" sz="1800" dirty="0">
                          <a:solidFill>
                            <a:schemeClr val="tx1"/>
                          </a:solidFill>
                          <a:latin typeface="Microsoft JhengHei" panose="020B0604030504040204" pitchFamily="34" charset="-120"/>
                          <a:ea typeface="Microsoft JhengHei" panose="020B0604030504040204" pitchFamily="34" charset="-120"/>
                        </a:rPr>
                        <a:t>年度「小勞雄福企 溫暖心城市計畫」</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zh-TW"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08129912"/>
                  </a:ext>
                </a:extLst>
              </a:tr>
              <a:tr h="354914">
                <a:tc gridSpan="2">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zh-TW" altLang="en-US" sz="1800" b="1" kern="1200" dirty="0">
                          <a:solidFill>
                            <a:schemeClr val="tx1"/>
                          </a:solidFill>
                          <a:latin typeface="Microsoft JhengHei" panose="020B0604030504040204" pitchFamily="34" charset="-120"/>
                          <a:ea typeface="Microsoft JhengHei" panose="020B0604030504040204" pitchFamily="34" charset="-120"/>
                          <a:cs typeface="+mn-cs"/>
                        </a:rPr>
                        <a:t>企業量化指標自評表（</a:t>
                      </a:r>
                      <a:r>
                        <a:rPr lang="en-US" altLang="zh-TW" sz="1800" b="1" kern="1200" dirty="0">
                          <a:solidFill>
                            <a:schemeClr val="tx1"/>
                          </a:solidFill>
                          <a:latin typeface="Microsoft JhengHei" panose="020B0604030504040204" pitchFamily="34" charset="-120"/>
                          <a:ea typeface="Microsoft JhengHei" panose="020B0604030504040204" pitchFamily="34" charset="-120"/>
                          <a:cs typeface="+mn-cs"/>
                        </a:rPr>
                        <a:t>C</a:t>
                      </a:r>
                      <a:r>
                        <a:rPr lang="zh-TW" altLang="en-US" sz="1800" b="1" kern="1200" dirty="0">
                          <a:solidFill>
                            <a:schemeClr val="tx1"/>
                          </a:solidFill>
                          <a:latin typeface="Microsoft JhengHei" panose="020B0604030504040204" pitchFamily="34" charset="-120"/>
                          <a:ea typeface="Microsoft JhengHei" panose="020B0604030504040204" pitchFamily="34" charset="-120"/>
                          <a:cs typeface="+mn-cs"/>
                        </a:rPr>
                        <a:t>組事業單位）</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lnSpc>
                          <a:spcPct val="100000"/>
                        </a:lnSpc>
                      </a:pPr>
                      <a:endParaRPr lang="zh-TW" altLang="en-US" sz="1600" dirty="0">
                        <a:solidFill>
                          <a:schemeClr val="tx1"/>
                        </a:solidFill>
                        <a:latin typeface="Microsoft JhengHei" panose="020B0604030504040204" pitchFamily="34" charset="-120"/>
                        <a:ea typeface="Microsoft JhengHei"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557046503"/>
                  </a:ext>
                </a:extLst>
              </a:tr>
              <a:tr h="354914">
                <a:tc>
                  <a:txBody>
                    <a:bodyPr/>
                    <a:lstStyle/>
                    <a:p>
                      <a:pPr algn="ctr">
                        <a:lnSpc>
                          <a:spcPct val="100000"/>
                        </a:lnSpc>
                      </a:pPr>
                      <a:r>
                        <a:rPr lang="zh-TW" altLang="en-US" sz="1800" dirty="0">
                          <a:solidFill>
                            <a:schemeClr val="tx1"/>
                          </a:solidFill>
                          <a:latin typeface="Microsoft JhengHei" panose="020B0604030504040204" pitchFamily="34" charset="-120"/>
                          <a:ea typeface="Microsoft JhengHei" panose="020B0604030504040204" pitchFamily="34" charset="-120"/>
                        </a:rPr>
                        <a:t>企業名稱</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endParaRPr lang="zh-TW" altLang="en-US" sz="1800" dirty="0">
                        <a:solidFill>
                          <a:schemeClr val="tx1"/>
                        </a:solidFill>
                        <a:latin typeface="Microsoft JhengHei" panose="020B0604030504040204" pitchFamily="34" charset="-120"/>
                        <a:ea typeface="Microsoft JhengHei"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349203011"/>
                  </a:ext>
                </a:extLst>
              </a:tr>
              <a:tr h="354914">
                <a:tc gridSpan="2">
                  <a:txBody>
                    <a:bodyPr/>
                    <a:lstStyle/>
                    <a:p>
                      <a:pPr algn="ctr">
                        <a:lnSpc>
                          <a:spcPct val="100000"/>
                        </a:lnSpc>
                      </a:pPr>
                      <a:r>
                        <a:rPr lang="zh-TW" altLang="en-US" sz="1800" dirty="0">
                          <a:solidFill>
                            <a:schemeClr val="tx1"/>
                          </a:solidFill>
                          <a:latin typeface="Microsoft JhengHei" panose="020B0604030504040204" pitchFamily="34" charset="-120"/>
                          <a:ea typeface="Microsoft JhengHei" panose="020B0604030504040204" pitchFamily="34" charset="-120"/>
                        </a:rPr>
                        <a:t>友善職場和性別平等（佔比</a:t>
                      </a:r>
                      <a:r>
                        <a:rPr lang="en-US" altLang="zh-TW" sz="1800" dirty="0">
                          <a:solidFill>
                            <a:schemeClr val="tx1"/>
                          </a:solidFill>
                          <a:latin typeface="Microsoft JhengHei" panose="020B0604030504040204" pitchFamily="34" charset="-120"/>
                          <a:ea typeface="Microsoft JhengHei" panose="020B0604030504040204" pitchFamily="34" charset="-120"/>
                        </a:rPr>
                        <a:t>65%</a:t>
                      </a:r>
                      <a:r>
                        <a:rPr lang="zh-TW" altLang="en-US" sz="1800" dirty="0">
                          <a:solidFill>
                            <a:schemeClr val="tx1"/>
                          </a:solidFill>
                          <a:latin typeface="Microsoft JhengHei" panose="020B0604030504040204" pitchFamily="34" charset="-120"/>
                          <a:ea typeface="Microsoft JhengHei" panose="020B0604030504040204" pitchFamily="34" charset="-12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lnSpc>
                          <a:spcPct val="100000"/>
                        </a:lnSpc>
                      </a:pPr>
                      <a:endParaRPr lang="zh-TW" altLang="en-US" sz="1600" dirty="0">
                        <a:solidFill>
                          <a:schemeClr val="tx1"/>
                        </a:solidFill>
                        <a:latin typeface="Microsoft JhengHei" panose="020B0604030504040204" pitchFamily="34" charset="-120"/>
                        <a:ea typeface="Microsoft JhengHei"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45936509"/>
                  </a:ext>
                </a:extLst>
              </a:tr>
              <a:tr h="3777250">
                <a:tc grid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我司針對推動多元共融政策，包含多元性別友善措施、身心障礙者進用及中高齡者進用執行如下：</a:t>
                      </a:r>
                      <a:endPar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endParaRPr>
                    </a:p>
                    <a:p>
                      <a:pPr>
                        <a:lnSpc>
                          <a:spcPct val="100000"/>
                        </a:lnSpc>
                      </a:pP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(1) </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辦理</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LGBTQI+</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相關議題活動（每項填報辦理次數）</a:t>
                      </a:r>
                    </a:p>
                    <a:p>
                      <a:pPr>
                        <a:lnSpc>
                          <a:spcPct val="100000"/>
                        </a:lnSpc>
                      </a:pP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員工場次：共辦理</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LGBTQI+</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相關活動 </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______ </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次</a:t>
                      </a:r>
                    </a:p>
                    <a:p>
                      <a:pPr>
                        <a:lnSpc>
                          <a:spcPct val="100000"/>
                        </a:lnSpc>
                      </a:pP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主管場次：共辦理</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LGBTQI+</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相關活動 </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______ </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次</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(2) </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提供多元性別平等假別或支持措施（每項填報）</a:t>
                      </a:r>
                      <a:endPar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endParaRPr>
                    </a:p>
                    <a:p>
                      <a:pPr>
                        <a:lnSpc>
                          <a:spcPct val="100000"/>
                        </a:lnSpc>
                      </a:pPr>
                      <a:r>
                        <a:rPr lang="zh-TW" altLang="en-US" sz="1800" kern="1200" dirty="0">
                          <a:solidFill>
                            <a:schemeClr val="dk1"/>
                          </a:solidFill>
                          <a:effectLst/>
                          <a:latin typeface="Microsoft JhengHei" panose="020B0604030504040204" pitchFamily="34" charset="-120"/>
                          <a:ea typeface="Microsoft JhengHei" panose="020B0604030504040204" pitchFamily="34" charset="-120"/>
                          <a:cs typeface="+mn-cs"/>
                        </a:rPr>
                        <a:t>□ </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人工生殖假（優於法令） </a:t>
                      </a:r>
                    </a:p>
                    <a:p>
                      <a:pPr>
                        <a:lnSpc>
                          <a:spcPct val="100000"/>
                        </a:lnSpc>
                      </a:pPr>
                      <a:r>
                        <a:rPr lang="zh-TW" altLang="en-US" sz="1800" kern="1200" dirty="0">
                          <a:solidFill>
                            <a:schemeClr val="dk1"/>
                          </a:solidFill>
                          <a:effectLst/>
                          <a:latin typeface="Microsoft JhengHei" panose="020B0604030504040204" pitchFamily="34" charset="-120"/>
                          <a:ea typeface="Microsoft JhengHei" panose="020B0604030504040204" pitchFamily="34" charset="-120"/>
                          <a:cs typeface="+mn-cs"/>
                        </a:rPr>
                        <a:t>□ </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收養假（優於法令） </a:t>
                      </a:r>
                    </a:p>
                    <a:p>
                      <a:pPr>
                        <a:lnSpc>
                          <a:spcPct val="100000"/>
                        </a:lnSpc>
                      </a:pPr>
                      <a:r>
                        <a:rPr lang="zh-TW" altLang="en-US" sz="1800" kern="1200" dirty="0">
                          <a:solidFill>
                            <a:schemeClr val="dk1"/>
                          </a:solidFill>
                          <a:effectLst/>
                          <a:latin typeface="Microsoft JhengHei" panose="020B0604030504040204" pitchFamily="34" charset="-120"/>
                          <a:ea typeface="Microsoft JhengHei" panose="020B0604030504040204" pitchFamily="34" charset="-120"/>
                          <a:cs typeface="+mn-cs"/>
                        </a:rPr>
                        <a:t>□ </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性別肯認手術相關假別</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支持措施 </a:t>
                      </a:r>
                    </a:p>
                    <a:p>
                      <a:pPr>
                        <a:lnSpc>
                          <a:spcPct val="100000"/>
                        </a:lnSpc>
                      </a:pPr>
                      <a:r>
                        <a:rPr lang="zh-TW" altLang="en-US" sz="1800" kern="1200" dirty="0">
                          <a:solidFill>
                            <a:schemeClr val="dk1"/>
                          </a:solidFill>
                          <a:effectLst/>
                          <a:latin typeface="Microsoft JhengHei" panose="020B0604030504040204" pitchFamily="34" charset="-120"/>
                          <a:ea typeface="Microsoft JhengHei" panose="020B0604030504040204" pitchFamily="34" charset="-120"/>
                          <a:cs typeface="+mn-cs"/>
                        </a:rPr>
                        <a:t>□ </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其他：</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________________________ </a:t>
                      </a:r>
                    </a:p>
                    <a:p>
                      <a:pPr>
                        <a:lnSpc>
                          <a:spcPct val="100000"/>
                        </a:lnSpc>
                      </a:pP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共計 </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______ </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項措施。</a:t>
                      </a:r>
                      <a:endPar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endParaRPr>
                    </a:p>
                    <a:p>
                      <a:endPar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endParaRPr>
                    </a:p>
                    <a:p>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(3) </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性別友善空間設置（每項填報）我司設置以下性別友善空間：</a:t>
                      </a:r>
                    </a:p>
                    <a:p>
                      <a:r>
                        <a:rPr lang="zh-TW" altLang="en-US" sz="1800" kern="1200" dirty="0">
                          <a:solidFill>
                            <a:schemeClr val="dk1"/>
                          </a:solidFill>
                          <a:effectLst/>
                          <a:latin typeface="Microsoft JhengHei" panose="020B0604030504040204" pitchFamily="34" charset="-120"/>
                          <a:ea typeface="Microsoft JhengHei" panose="020B0604030504040204" pitchFamily="34" charset="-120"/>
                          <a:cs typeface="+mn-cs"/>
                        </a:rPr>
                        <a:t>□ </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無性別</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性別友善廁所 </a:t>
                      </a:r>
                    </a:p>
                    <a:p>
                      <a:r>
                        <a:rPr lang="zh-TW" altLang="en-US" sz="1800" kern="1200" dirty="0">
                          <a:solidFill>
                            <a:schemeClr val="dk1"/>
                          </a:solidFill>
                          <a:effectLst/>
                          <a:latin typeface="Microsoft JhengHei" panose="020B0604030504040204" pitchFamily="34" charset="-120"/>
                          <a:ea typeface="Microsoft JhengHei" panose="020B0604030504040204" pitchFamily="34" charset="-120"/>
                          <a:cs typeface="+mn-cs"/>
                        </a:rPr>
                        <a:t>□ </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性別友善更衣室 </a:t>
                      </a:r>
                    </a:p>
                    <a:p>
                      <a:pPr marL="0" algn="l" defTabSz="685800" rtl="0" eaLnBrk="1" latinLnBrk="0" hangingPunct="1">
                        <a:lnSpc>
                          <a:spcPct val="100000"/>
                        </a:lnSpc>
                      </a:pPr>
                      <a:r>
                        <a:rPr lang="zh-TW" altLang="en-US" sz="1800" kern="1200" dirty="0">
                          <a:solidFill>
                            <a:schemeClr val="dk1"/>
                          </a:solidFill>
                          <a:effectLst/>
                          <a:latin typeface="Microsoft JhengHei" panose="020B0604030504040204" pitchFamily="34" charset="-120"/>
                          <a:ea typeface="Microsoft JhengHei" panose="020B0604030504040204" pitchFamily="34" charset="-120"/>
                          <a:cs typeface="+mn-cs"/>
                        </a:rPr>
                        <a:t>□ </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其他設施：</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____________________ </a:t>
                      </a:r>
                    </a:p>
                    <a:p>
                      <a:pPr marL="0" algn="l" defTabSz="685800" rtl="0" eaLnBrk="1" latinLnBrk="0" hangingPunct="1">
                        <a:lnSpc>
                          <a:spcPct val="100000"/>
                        </a:lnSpc>
                      </a:pP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共計 </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______ </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項設施</a:t>
                      </a:r>
                      <a:endPar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endParaRPr>
                    </a:p>
                    <a:p>
                      <a:pPr marL="0" algn="l" defTabSz="685800" rtl="0" eaLnBrk="1" latinLnBrk="0" hangingPunct="1">
                        <a:lnSpc>
                          <a:spcPct val="100000"/>
                        </a:lnSpc>
                      </a:pPr>
                      <a:endPar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endParaRPr>
                    </a:p>
                    <a:p>
                      <a:pPr marL="0" algn="l" defTabSz="685800" rtl="0" eaLnBrk="1" latinLnBrk="0" hangingPunct="1">
                        <a:lnSpc>
                          <a:spcPct val="100000"/>
                        </a:lnSpc>
                      </a:pP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(4)</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我司超額進用身心障礙者人數：</a:t>
                      </a:r>
                    </a:p>
                    <a:p>
                      <a:pPr marL="0" algn="l" defTabSz="685800" rtl="0" eaLnBrk="1" latinLnBrk="0" hangingPunct="1">
                        <a:lnSpc>
                          <a:spcPct val="100000"/>
                        </a:lnSpc>
                      </a:pP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超額進用身心障礙者 </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______ </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人，其中符合重度或極重度者：</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______ </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人</a:t>
                      </a:r>
                      <a:endPar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endParaRPr>
                    </a:p>
                    <a:p>
                      <a:pPr marL="0" algn="l" defTabSz="685800" rtl="0" eaLnBrk="1" latinLnBrk="0" hangingPunct="1">
                        <a:lnSpc>
                          <a:spcPct val="100000"/>
                        </a:lnSpc>
                      </a:pPr>
                      <a:endPar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endParaRPr>
                    </a:p>
                    <a:p>
                      <a:pPr marL="0" algn="l" defTabSz="685800" rtl="0" eaLnBrk="1" latinLnBrk="0" hangingPunct="1">
                        <a:lnSpc>
                          <a:spcPct val="100000"/>
                        </a:lnSpc>
                      </a:pP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(5)</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中高齡（</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45–64</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歲）：占總聘僱人數 </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______ %</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a:t>
                      </a:r>
                      <a:endPar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endParaRPr>
                    </a:p>
                    <a:p>
                      <a:pPr marL="0" algn="l" defTabSz="685800" rtl="0" eaLnBrk="1" latinLnBrk="0" hangingPunct="1">
                        <a:lnSpc>
                          <a:spcPct val="100000"/>
                        </a:lnSpc>
                      </a:pP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     高齡（</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65</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歲以上）：占總聘僱人數 </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______ %</a:t>
                      </a:r>
                    </a:p>
                    <a:p>
                      <a:pPr marL="0" algn="l" defTabSz="685800" rtl="0" eaLnBrk="1" latinLnBrk="0" hangingPunct="1">
                        <a:lnSpc>
                          <a:spcPct val="100000"/>
                        </a:lnSpc>
                      </a:pP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     新進中高齡及高齡員工留任率：留任</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3</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個月比率 </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______ %</a:t>
                      </a:r>
                      <a:endPar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endParaRPr>
                    </a:p>
                    <a:p>
                      <a:endParaRPr lang="zh-TW" altLang="en-US" sz="1400" dirty="0"/>
                    </a:p>
                    <a:p>
                      <a:pPr marL="0" algn="l" defTabSz="685800" rtl="0" eaLnBrk="1" latinLnBrk="0" hangingPunct="1">
                        <a:lnSpc>
                          <a:spcPct val="100000"/>
                        </a:lnSpc>
                      </a:pPr>
                      <a:endPar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endParaRPr>
                    </a:p>
                    <a:p>
                      <a:endParaRPr lang="zh-TW" altLang="en-US" sz="1400" dirty="0"/>
                    </a:p>
                    <a:p>
                      <a:pPr marL="0" marR="0" lvl="0" indent="0" algn="l" defTabSz="685800" rtl="0" eaLnBrk="1" fontAlgn="auto" latinLnBrk="0" hangingPunct="1">
                        <a:lnSpc>
                          <a:spcPct val="100000"/>
                        </a:lnSpc>
                        <a:spcBef>
                          <a:spcPts val="0"/>
                        </a:spcBef>
                        <a:spcAft>
                          <a:spcPts val="0"/>
                        </a:spcAft>
                        <a:buClrTx/>
                        <a:buSzTx/>
                        <a:buFontTx/>
                        <a:buNone/>
                        <a:tabLst/>
                        <a:defRPr/>
                      </a:pPr>
                      <a:r>
                        <a:rPr lang="zh-TW" altLang="en-US" sz="1400" b="1" kern="1200" dirty="0">
                          <a:solidFill>
                            <a:schemeClr val="tx1"/>
                          </a:solidFill>
                          <a:effectLst/>
                          <a:latin typeface="微軟正黑體" panose="020B0604030504040204" pitchFamily="34" charset="-120"/>
                          <a:ea typeface="微軟正黑體" panose="020B0604030504040204" pitchFamily="34" charset="-120"/>
                          <a:cs typeface="+mn-cs"/>
                        </a:rPr>
                        <a:t>◆</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得分：</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______</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分。</a:t>
                      </a:r>
                      <a:endPar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endParaRPr>
                    </a:p>
                    <a:p>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須檢附佐證資料</a:t>
                      </a:r>
                      <a:endPar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053638026"/>
                  </a:ext>
                </a:extLst>
              </a:tr>
            </a:tbl>
          </a:graphicData>
        </a:graphic>
      </p:graphicFrame>
    </p:spTree>
    <p:extLst>
      <p:ext uri="{BB962C8B-B14F-4D97-AF65-F5344CB8AC3E}">
        <p14:creationId xmlns:p14="http://schemas.microsoft.com/office/powerpoint/2010/main" val="279803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B1496A-4A50-06D0-4B9C-EAFDC5119D2C}"/>
            </a:ext>
          </a:extLst>
        </p:cNvPr>
        <p:cNvGrpSpPr/>
        <p:nvPr/>
      </p:nvGrpSpPr>
      <p:grpSpPr>
        <a:xfrm>
          <a:off x="0" y="0"/>
          <a:ext cx="0" cy="0"/>
          <a:chOff x="0" y="0"/>
          <a:chExt cx="0" cy="0"/>
        </a:xfrm>
      </p:grpSpPr>
      <p:graphicFrame>
        <p:nvGraphicFramePr>
          <p:cNvPr id="2" name="表格 1">
            <a:extLst>
              <a:ext uri="{FF2B5EF4-FFF2-40B4-BE49-F238E27FC236}">
                <a16:creationId xmlns:a16="http://schemas.microsoft.com/office/drawing/2014/main" id="{19D5909B-831E-2652-A465-CA8A2D725446}"/>
              </a:ext>
            </a:extLst>
          </p:cNvPr>
          <p:cNvGraphicFramePr>
            <a:graphicFrameLocks noGrp="1"/>
          </p:cNvGraphicFramePr>
          <p:nvPr>
            <p:extLst>
              <p:ext uri="{D42A27DB-BD31-4B8C-83A1-F6EECF244321}">
                <p14:modId xmlns:p14="http://schemas.microsoft.com/office/powerpoint/2010/main" val="83328543"/>
              </p:ext>
            </p:extLst>
          </p:nvPr>
        </p:nvGraphicFramePr>
        <p:xfrm>
          <a:off x="280828" y="829580"/>
          <a:ext cx="6318697" cy="8808720"/>
        </p:xfrm>
        <a:graphic>
          <a:graphicData uri="http://schemas.openxmlformats.org/drawingml/2006/table">
            <a:tbl>
              <a:tblPr firstRow="1" bandRow="1">
                <a:tableStyleId>{5C22544A-7EE6-4342-B048-85BDC9FD1C3A}</a:tableStyleId>
              </a:tblPr>
              <a:tblGrid>
                <a:gridCol w="1604128">
                  <a:extLst>
                    <a:ext uri="{9D8B030D-6E8A-4147-A177-3AD203B41FA5}">
                      <a16:colId xmlns:a16="http://schemas.microsoft.com/office/drawing/2014/main" val="722045535"/>
                    </a:ext>
                  </a:extLst>
                </a:gridCol>
                <a:gridCol w="4714569">
                  <a:extLst>
                    <a:ext uri="{9D8B030D-6E8A-4147-A177-3AD203B41FA5}">
                      <a16:colId xmlns:a16="http://schemas.microsoft.com/office/drawing/2014/main" val="370648307"/>
                    </a:ext>
                  </a:extLst>
                </a:gridCol>
              </a:tblGrid>
              <a:tr h="153858">
                <a:tc gridSpan="2">
                  <a:txBody>
                    <a:bodyPr/>
                    <a:lstStyle/>
                    <a:p>
                      <a:pPr algn="ctr">
                        <a:lnSpc>
                          <a:spcPct val="100000"/>
                        </a:lnSpc>
                      </a:pPr>
                      <a:r>
                        <a:rPr lang="en-US" altLang="zh-TW" sz="1800" dirty="0">
                          <a:solidFill>
                            <a:schemeClr val="tx1"/>
                          </a:solidFill>
                          <a:latin typeface="Microsoft JhengHei" panose="020B0604030504040204" pitchFamily="34" charset="-120"/>
                          <a:ea typeface="Microsoft JhengHei" panose="020B0604030504040204" pitchFamily="34" charset="-120"/>
                        </a:rPr>
                        <a:t>115</a:t>
                      </a:r>
                      <a:r>
                        <a:rPr lang="zh-TW" altLang="en-US" sz="1800" dirty="0">
                          <a:solidFill>
                            <a:schemeClr val="tx1"/>
                          </a:solidFill>
                          <a:latin typeface="Microsoft JhengHei" panose="020B0604030504040204" pitchFamily="34" charset="-120"/>
                          <a:ea typeface="Microsoft JhengHei" panose="020B0604030504040204" pitchFamily="34" charset="-120"/>
                        </a:rPr>
                        <a:t>年度「小勞雄福企 溫暖心城市計畫」</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zh-TW"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08129912"/>
                  </a:ext>
                </a:extLst>
              </a:tr>
              <a:tr h="354914">
                <a:tc gridSpan="2">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zh-TW" altLang="en-US" sz="1800" b="1" kern="1200" dirty="0">
                          <a:solidFill>
                            <a:schemeClr val="tx1"/>
                          </a:solidFill>
                          <a:latin typeface="Microsoft JhengHei" panose="020B0604030504040204" pitchFamily="34" charset="-120"/>
                          <a:ea typeface="Microsoft JhengHei" panose="020B0604030504040204" pitchFamily="34" charset="-120"/>
                          <a:cs typeface="+mn-cs"/>
                        </a:rPr>
                        <a:t>企業量化指標自評表（</a:t>
                      </a:r>
                      <a:r>
                        <a:rPr lang="en-US" altLang="zh-TW" sz="1800" b="1" kern="1200" dirty="0">
                          <a:solidFill>
                            <a:schemeClr val="tx1"/>
                          </a:solidFill>
                          <a:latin typeface="Microsoft JhengHei" panose="020B0604030504040204" pitchFamily="34" charset="-120"/>
                          <a:ea typeface="Microsoft JhengHei" panose="020B0604030504040204" pitchFamily="34" charset="-120"/>
                          <a:cs typeface="+mn-cs"/>
                        </a:rPr>
                        <a:t>C</a:t>
                      </a:r>
                      <a:r>
                        <a:rPr lang="zh-TW" altLang="en-US" sz="1800" b="1" kern="1200" dirty="0">
                          <a:solidFill>
                            <a:schemeClr val="tx1"/>
                          </a:solidFill>
                          <a:latin typeface="Microsoft JhengHei" panose="020B0604030504040204" pitchFamily="34" charset="-120"/>
                          <a:ea typeface="Microsoft JhengHei" panose="020B0604030504040204" pitchFamily="34" charset="-120"/>
                          <a:cs typeface="+mn-cs"/>
                        </a:rPr>
                        <a:t>組事業單位）</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lnSpc>
                          <a:spcPct val="100000"/>
                        </a:lnSpc>
                      </a:pPr>
                      <a:endParaRPr lang="zh-TW" altLang="en-US" sz="1600" dirty="0">
                        <a:solidFill>
                          <a:schemeClr val="tx1"/>
                        </a:solidFill>
                        <a:latin typeface="Microsoft JhengHei" panose="020B0604030504040204" pitchFamily="34" charset="-120"/>
                        <a:ea typeface="Microsoft JhengHei"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557046503"/>
                  </a:ext>
                </a:extLst>
              </a:tr>
              <a:tr h="354914">
                <a:tc>
                  <a:txBody>
                    <a:bodyPr/>
                    <a:lstStyle/>
                    <a:p>
                      <a:pPr algn="ctr">
                        <a:lnSpc>
                          <a:spcPct val="100000"/>
                        </a:lnSpc>
                      </a:pPr>
                      <a:r>
                        <a:rPr lang="zh-TW" altLang="en-US" sz="1800" dirty="0">
                          <a:solidFill>
                            <a:schemeClr val="tx1"/>
                          </a:solidFill>
                          <a:latin typeface="Microsoft JhengHei" panose="020B0604030504040204" pitchFamily="34" charset="-120"/>
                          <a:ea typeface="Microsoft JhengHei" panose="020B0604030504040204" pitchFamily="34" charset="-120"/>
                        </a:rPr>
                        <a:t>企業名稱</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endParaRPr lang="zh-TW" altLang="en-US" sz="1800" dirty="0">
                        <a:solidFill>
                          <a:schemeClr val="tx1"/>
                        </a:solidFill>
                        <a:latin typeface="Microsoft JhengHei" panose="020B0604030504040204" pitchFamily="34" charset="-120"/>
                        <a:ea typeface="Microsoft JhengHei"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349203011"/>
                  </a:ext>
                </a:extLst>
              </a:tr>
              <a:tr h="354914">
                <a:tc gridSpan="2">
                  <a:txBody>
                    <a:bodyPr/>
                    <a:lstStyle/>
                    <a:p>
                      <a:pPr algn="ctr">
                        <a:lnSpc>
                          <a:spcPct val="100000"/>
                        </a:lnSpc>
                      </a:pPr>
                      <a:r>
                        <a:rPr lang="zh-TW" altLang="en-US" sz="1800" dirty="0">
                          <a:solidFill>
                            <a:schemeClr val="tx1"/>
                          </a:solidFill>
                          <a:latin typeface="Microsoft JhengHei" panose="020B0604030504040204" pitchFamily="34" charset="-120"/>
                          <a:ea typeface="Microsoft JhengHei" panose="020B0604030504040204" pitchFamily="34" charset="-120"/>
                        </a:rPr>
                        <a:t>友善職場和性別平等（佔比</a:t>
                      </a:r>
                      <a:r>
                        <a:rPr lang="en-US" altLang="zh-TW" sz="1800" dirty="0">
                          <a:solidFill>
                            <a:schemeClr val="tx1"/>
                          </a:solidFill>
                          <a:latin typeface="Microsoft JhengHei" panose="020B0604030504040204" pitchFamily="34" charset="-120"/>
                          <a:ea typeface="Microsoft JhengHei" panose="020B0604030504040204" pitchFamily="34" charset="-120"/>
                        </a:rPr>
                        <a:t>65%</a:t>
                      </a:r>
                      <a:r>
                        <a:rPr lang="zh-TW" altLang="en-US" sz="1800" dirty="0">
                          <a:solidFill>
                            <a:schemeClr val="tx1"/>
                          </a:solidFill>
                          <a:latin typeface="Microsoft JhengHei" panose="020B0604030504040204" pitchFamily="34" charset="-120"/>
                          <a:ea typeface="Microsoft JhengHei" panose="020B0604030504040204" pitchFamily="34" charset="-12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lnSpc>
                          <a:spcPct val="100000"/>
                        </a:lnSpc>
                      </a:pPr>
                      <a:endParaRPr lang="zh-TW" altLang="en-US" sz="1600" dirty="0">
                        <a:solidFill>
                          <a:schemeClr val="tx1"/>
                        </a:solidFill>
                        <a:latin typeface="Microsoft JhengHei" panose="020B0604030504040204" pitchFamily="34" charset="-120"/>
                        <a:ea typeface="Microsoft JhengHei"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45936509"/>
                  </a:ext>
                </a:extLst>
              </a:tr>
              <a:tr h="3777250">
                <a:tc grid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zh-TW" altLang="en-US" sz="1400" b="1" u="sng" kern="1200" dirty="0">
                          <a:solidFill>
                            <a:schemeClr val="tx1"/>
                          </a:solidFill>
                          <a:effectLst/>
                          <a:latin typeface="Microsoft JhengHei" panose="020B0604030504040204" pitchFamily="34" charset="-120"/>
                          <a:ea typeface="Microsoft JhengHei" panose="020B0604030504040204" pitchFamily="34" charset="-120"/>
                          <a:cs typeface="+mn-cs"/>
                        </a:rPr>
                        <a:t>四、健康安全</a:t>
                      </a:r>
                      <a:r>
                        <a:rPr lang="zh-TW" altLang="zh-TW" sz="1400" b="1" u="sng" kern="1200" dirty="0">
                          <a:solidFill>
                            <a:schemeClr val="tx1"/>
                          </a:solidFill>
                          <a:effectLst/>
                          <a:latin typeface="Microsoft JhengHei" panose="020B0604030504040204" pitchFamily="34" charset="-120"/>
                          <a:ea typeface="Microsoft JhengHei" panose="020B0604030504040204" pitchFamily="34" charset="-120"/>
                          <a:cs typeface="+mn-cs"/>
                        </a:rPr>
                        <a:t>：</a:t>
                      </a:r>
                      <a:endParaRPr lang="en-US" altLang="zh-TW" sz="1400" b="1" u="sng" kern="1200" dirty="0">
                        <a:solidFill>
                          <a:schemeClr val="tx1"/>
                        </a:solidFill>
                        <a:effectLst/>
                        <a:latin typeface="Microsoft JhengHei" panose="020B0604030504040204" pitchFamily="34" charset="-120"/>
                        <a:ea typeface="Microsoft JhengHei" panose="020B0604030504040204" pitchFamily="34" charset="-120"/>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zh-TW" altLang="en-US" sz="1400" b="1" kern="1200" dirty="0">
                          <a:solidFill>
                            <a:schemeClr val="tx1"/>
                          </a:solidFill>
                          <a:effectLst/>
                          <a:latin typeface="Microsoft JhengHei" panose="020B0604030504040204" pitchFamily="34" charset="-120"/>
                          <a:ea typeface="Microsoft JhengHei" panose="020B0604030504040204" pitchFamily="34" charset="-120"/>
                          <a:cs typeface="+mn-cs"/>
                        </a:rPr>
                        <a:t>◆基本初始分為</a:t>
                      </a:r>
                      <a:r>
                        <a:rPr lang="en-US"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40</a:t>
                      </a:r>
                      <a:r>
                        <a:rPr lang="zh-TW" altLang="en-US" sz="1400" b="1" kern="1200" dirty="0">
                          <a:solidFill>
                            <a:schemeClr val="tx1"/>
                          </a:solidFill>
                          <a:effectLst/>
                          <a:latin typeface="Microsoft JhengHei" panose="020B0604030504040204" pitchFamily="34" charset="-120"/>
                          <a:ea typeface="Microsoft JhengHei" panose="020B0604030504040204" pitchFamily="34" charset="-120"/>
                          <a:cs typeface="+mn-cs"/>
                        </a:rPr>
                        <a:t>分。</a:t>
                      </a:r>
                    </a:p>
                    <a:p>
                      <a:pPr marL="0" lvl="0" algn="l" defTabSz="685800" rtl="0" eaLnBrk="1" latinLnBrk="0" hangingPunct="1">
                        <a:lnSpc>
                          <a:spcPct val="100000"/>
                        </a:lnSpc>
                      </a:pPr>
                      <a:r>
                        <a:rPr lang="zh-TW" altLang="en-US" sz="1400" b="1" kern="1200" dirty="0">
                          <a:solidFill>
                            <a:schemeClr val="tx1"/>
                          </a:solidFill>
                          <a:effectLst/>
                          <a:latin typeface="Microsoft JhengHei" panose="020B0604030504040204" pitchFamily="34" charset="-120"/>
                          <a:ea typeface="Microsoft JhengHei" panose="020B0604030504040204" pitchFamily="34" charset="-120"/>
                          <a:cs typeface="+mn-cs"/>
                        </a:rPr>
                        <a:t>◆計算公式為：</a:t>
                      </a:r>
                      <a:r>
                        <a:rPr lang="en-US"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40+</a:t>
                      </a:r>
                      <a:r>
                        <a:rPr lang="zh-TW"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工作安全措施得分</a:t>
                      </a:r>
                      <a:r>
                        <a:rPr lang="en-US"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a:t>
                      </a:r>
                      <a:r>
                        <a:rPr lang="zh-TW"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健康保護</a:t>
                      </a:r>
                      <a:r>
                        <a:rPr lang="en-US"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a:t>
                      </a:r>
                      <a:r>
                        <a:rPr lang="zh-TW"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促進得分</a:t>
                      </a:r>
                      <a:r>
                        <a:rPr lang="en-US"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a:t>
                      </a:r>
                      <a:r>
                        <a:rPr lang="zh-TW"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霸凌防治</a:t>
                      </a:r>
                      <a:r>
                        <a:rPr lang="en-US"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a:t>
                      </a:r>
                      <a:r>
                        <a:rPr lang="zh-TW" altLang="en-US" sz="1400" b="1" kern="1200" dirty="0">
                          <a:solidFill>
                            <a:schemeClr val="tx1"/>
                          </a:solidFill>
                          <a:effectLst/>
                          <a:latin typeface="Microsoft JhengHei" panose="020B0604030504040204" pitchFamily="34" charset="-120"/>
                          <a:ea typeface="Microsoft JhengHei" panose="020B0604030504040204" pitchFamily="34" charset="-120"/>
                          <a:cs typeface="+mn-cs"/>
                        </a:rPr>
                        <a:t>總分</a:t>
                      </a:r>
                      <a:endParaRPr lang="en-US" altLang="zh-TW" sz="1400" b="1" kern="1200" dirty="0">
                        <a:solidFill>
                          <a:schemeClr val="tx1"/>
                        </a:solidFill>
                        <a:effectLst/>
                        <a:latin typeface="Microsoft JhengHei" panose="020B0604030504040204" pitchFamily="34" charset="-120"/>
                        <a:ea typeface="Microsoft JhengHei" panose="020B0604030504040204" pitchFamily="34" charset="-120"/>
                        <a:cs typeface="+mn-cs"/>
                      </a:endParaRPr>
                    </a:p>
                    <a:p>
                      <a:pPr marL="0" lvl="0" algn="l" defTabSz="685800" rtl="0" eaLnBrk="1" latinLnBrk="0" hangingPunct="1">
                        <a:lnSpc>
                          <a:spcPct val="100000"/>
                        </a:lnSpc>
                      </a:pPr>
                      <a:r>
                        <a:rPr lang="en-US"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a:t>
                      </a:r>
                      <a:r>
                        <a:rPr lang="zh-TW"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總分為</a:t>
                      </a:r>
                      <a:r>
                        <a:rPr lang="en-US"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70</a:t>
                      </a:r>
                      <a:r>
                        <a:rPr lang="zh-TW"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分，加分後逾</a:t>
                      </a:r>
                      <a:r>
                        <a:rPr lang="en-US"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70</a:t>
                      </a:r>
                      <a:r>
                        <a:rPr lang="zh-TW"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分者，以</a:t>
                      </a:r>
                      <a:r>
                        <a:rPr lang="en-US"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70</a:t>
                      </a:r>
                      <a:r>
                        <a:rPr lang="zh-TW"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分計算</a:t>
                      </a:r>
                      <a:r>
                        <a:rPr lang="en-US"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a:t>
                      </a:r>
                    </a:p>
                    <a:p>
                      <a:pPr marL="0" marR="0" lvl="0" indent="0" algn="l" defTabSz="685800" rtl="0" eaLnBrk="1" fontAlgn="auto" latinLnBrk="0" hangingPunct="1">
                        <a:lnSpc>
                          <a:spcPct val="100000"/>
                        </a:lnSpc>
                        <a:spcBef>
                          <a:spcPts val="0"/>
                        </a:spcBef>
                        <a:spcAft>
                          <a:spcPts val="0"/>
                        </a:spcAft>
                        <a:buClrTx/>
                        <a:buSzTx/>
                        <a:buFontTx/>
                        <a:buNone/>
                        <a:tabLst/>
                        <a:defRPr/>
                      </a:pPr>
                      <a:r>
                        <a:rPr lang="en-US" altLang="zh-TW" sz="1400" b="0" kern="1200" dirty="0">
                          <a:solidFill>
                            <a:schemeClr val="accent5">
                              <a:lumMod val="75000"/>
                            </a:schemeClr>
                          </a:solidFill>
                          <a:effectLst/>
                          <a:latin typeface="Microsoft JhengHei" panose="020B0604030504040204" pitchFamily="34" charset="-120"/>
                          <a:ea typeface="Microsoft JhengHei" panose="020B0604030504040204" pitchFamily="34" charset="-120"/>
                          <a:cs typeface="+mn-cs"/>
                        </a:rPr>
                        <a:t>※</a:t>
                      </a:r>
                      <a:r>
                        <a:rPr lang="zh-TW" altLang="en-US" sz="1400" b="0" kern="1200" dirty="0">
                          <a:solidFill>
                            <a:schemeClr val="accent5">
                              <a:lumMod val="75000"/>
                            </a:schemeClr>
                          </a:solidFill>
                          <a:effectLst/>
                          <a:latin typeface="Microsoft JhengHei" panose="020B0604030504040204" pitchFamily="34" charset="-120"/>
                          <a:ea typeface="Microsoft JhengHei" panose="020B0604030504040204" pitchFamily="34" charset="-120"/>
                          <a:cs typeface="+mn-cs"/>
                        </a:rPr>
                        <a:t>若未達評選指標最低標準，則以基本分</a:t>
                      </a:r>
                      <a:r>
                        <a:rPr lang="en-US" altLang="zh-TW" sz="1400" b="0" kern="1200" dirty="0">
                          <a:solidFill>
                            <a:schemeClr val="accent5">
                              <a:lumMod val="75000"/>
                            </a:schemeClr>
                          </a:solidFill>
                          <a:effectLst/>
                          <a:latin typeface="Microsoft JhengHei" panose="020B0604030504040204" pitchFamily="34" charset="-120"/>
                          <a:ea typeface="Microsoft JhengHei" panose="020B0604030504040204" pitchFamily="34" charset="-120"/>
                          <a:cs typeface="+mn-cs"/>
                        </a:rPr>
                        <a:t>40</a:t>
                      </a:r>
                      <a:r>
                        <a:rPr lang="zh-TW" altLang="en-US" sz="1400" b="0" kern="1200" dirty="0">
                          <a:solidFill>
                            <a:schemeClr val="accent5">
                              <a:lumMod val="75000"/>
                            </a:schemeClr>
                          </a:solidFill>
                          <a:effectLst/>
                          <a:latin typeface="Microsoft JhengHei" panose="020B0604030504040204" pitchFamily="34" charset="-120"/>
                          <a:ea typeface="Microsoft JhengHei" panose="020B0604030504040204" pitchFamily="34" charset="-120"/>
                          <a:cs typeface="+mn-cs"/>
                        </a:rPr>
                        <a:t>計分</a:t>
                      </a:r>
                      <a:endParaRPr lang="en-US" altLang="zh-TW" sz="1400" b="1" kern="1200" dirty="0">
                        <a:solidFill>
                          <a:schemeClr val="tx1"/>
                        </a:solidFill>
                        <a:effectLst/>
                        <a:latin typeface="Microsoft JhengHei" panose="020B0604030504040204" pitchFamily="34" charset="-120"/>
                        <a:ea typeface="Microsoft JhengHei" panose="020B0604030504040204" pitchFamily="34" charset="-120"/>
                        <a:cs typeface="+mn-cs"/>
                      </a:endParaRPr>
                    </a:p>
                    <a:p>
                      <a:pPr marL="0" lvl="0" algn="l" defTabSz="685800" rtl="0" eaLnBrk="1" latinLnBrk="0" hangingPunct="1">
                        <a:lnSpc>
                          <a:spcPct val="100000"/>
                        </a:lnSpc>
                      </a:pP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1.</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工作安全：本項最高得</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10</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分。</a:t>
                      </a:r>
                    </a:p>
                    <a:p>
                      <a:pPr marL="0" lvl="0" algn="l" defTabSz="685800" rtl="0" eaLnBrk="1" latinLnBrk="0" hangingPunct="1">
                        <a:lnSpc>
                          <a:spcPct val="100000"/>
                        </a:lnSpc>
                      </a:pP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(1)</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依勞動基準法所定，提供夜間工作必要的安全衛生設施，由事業單位檢附</a:t>
                      </a:r>
                      <a:endPar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endParaRPr>
                    </a:p>
                    <a:p>
                      <a:pPr marL="0" lvl="0" algn="l" defTabSz="685800" rtl="0" eaLnBrk="1" latinLnBrk="0" hangingPunct="1">
                        <a:lnSpc>
                          <a:spcPct val="100000"/>
                        </a:lnSpc>
                      </a:pP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     </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證明於評比資料採計期間，已設置職場安全設備</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措施</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如熱傷害預防措施、</a:t>
                      </a:r>
                      <a:endPar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endParaRPr>
                    </a:p>
                    <a:p>
                      <a:pPr marL="0" lvl="0" algn="l" defTabSz="685800" rtl="0" eaLnBrk="1" latinLnBrk="0" hangingPunct="1">
                        <a:lnSpc>
                          <a:spcPct val="100000"/>
                        </a:lnSpc>
                      </a:pP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     </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緊急照明、監視器、警民連線、緊急疏散路線等</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，每</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1</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項加</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1</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分，最高加</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5</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分。</a:t>
                      </a:r>
                    </a:p>
                    <a:p>
                      <a:pPr marL="0" lvl="0" algn="l" defTabSz="685800" rtl="0" eaLnBrk="1" latinLnBrk="0" hangingPunct="1">
                        <a:lnSpc>
                          <a:spcPct val="100000"/>
                        </a:lnSpc>
                      </a:pP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(2)</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由事業單位檢附證明於評比資料採計期間，員工不幸遭受工作安全危害，</a:t>
                      </a:r>
                      <a:endPar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endParaRPr>
                    </a:p>
                    <a:p>
                      <a:pPr marL="0" lvl="0" algn="l" defTabSz="685800" rtl="0" eaLnBrk="1" latinLnBrk="0" hangingPunct="1">
                        <a:lnSpc>
                          <a:spcPct val="100000"/>
                        </a:lnSpc>
                      </a:pP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     </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提供之醫療照護、法律諮商或心理輔導或自我防衛訓練</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防衛工具，每提供</a:t>
                      </a:r>
                      <a:endPar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endParaRPr>
                    </a:p>
                    <a:p>
                      <a:pPr marL="0" lvl="0" algn="l" defTabSz="685800" rtl="0" eaLnBrk="1" latinLnBrk="0" hangingPunct="1">
                        <a:lnSpc>
                          <a:spcPct val="100000"/>
                        </a:lnSpc>
                      </a:pP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     1</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次加</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1</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分，最高加</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5</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分。</a:t>
                      </a:r>
                    </a:p>
                    <a:p>
                      <a:pPr marL="0" lvl="0" algn="l" defTabSz="685800" rtl="0" eaLnBrk="1" latinLnBrk="0" hangingPunct="1">
                        <a:lnSpc>
                          <a:spcPct val="100000"/>
                        </a:lnSpc>
                      </a:pPr>
                      <a:endPar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endParaRPr>
                    </a:p>
                    <a:p>
                      <a:pPr marL="0" lvl="0" algn="l" defTabSz="685800" rtl="0" eaLnBrk="1" latinLnBrk="0" hangingPunct="1">
                        <a:lnSpc>
                          <a:spcPct val="100000"/>
                        </a:lnSpc>
                      </a:pP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2.</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健康保護</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促進：本項最高得</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10</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分。</a:t>
                      </a:r>
                    </a:p>
                    <a:p>
                      <a:pPr marL="0" lvl="0" algn="l" defTabSz="685800" rtl="0" eaLnBrk="1" latinLnBrk="0" hangingPunct="1">
                        <a:lnSpc>
                          <a:spcPct val="100000"/>
                        </a:lnSpc>
                      </a:pP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依勞工健康保護規則規定：視事業單位規模及性質僱用或特約勞工健康服務醫護人員辦理勞工健康服務。</a:t>
                      </a:r>
                    </a:p>
                    <a:p>
                      <a:pPr marL="0" lvl="0" algn="l" defTabSz="685800" rtl="0" eaLnBrk="1" latinLnBrk="0" hangingPunct="1">
                        <a:lnSpc>
                          <a:spcPct val="100000"/>
                        </a:lnSpc>
                      </a:pP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(1)</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優於法令配置勞工健康服務醫護人員加</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4</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分依配置方式、服務頻率、服務時</a:t>
                      </a:r>
                      <a:endPar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endParaRPr>
                    </a:p>
                    <a:p>
                      <a:pPr marL="0" lvl="0" algn="l" defTabSz="685800" rtl="0" eaLnBrk="1" latinLnBrk="0" hangingPunct="1">
                        <a:lnSpc>
                          <a:spcPct val="100000"/>
                        </a:lnSpc>
                      </a:pP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     </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數、僱用人數、從事勞工健康服務之醫師種類，本項醫師及護理人員分別</a:t>
                      </a:r>
                      <a:endPar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endParaRPr>
                    </a:p>
                    <a:p>
                      <a:pPr marL="0" lvl="0" algn="l" defTabSz="685800" rtl="0" eaLnBrk="1" latinLnBrk="0" hangingPunct="1">
                        <a:lnSpc>
                          <a:spcPct val="100000"/>
                        </a:lnSpc>
                      </a:pP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     </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採計，各至多加</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2</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分）。</a:t>
                      </a:r>
                    </a:p>
                    <a:p>
                      <a:pPr marL="0" lvl="0" algn="l" defTabSz="685800" rtl="0" eaLnBrk="1" latinLnBrk="0" hangingPunct="1">
                        <a:lnSpc>
                          <a:spcPct val="100000"/>
                        </a:lnSpc>
                      </a:pP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(2)</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配置勞工健康服務人員</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申請且完成財團法人職業災害預防及重建中心臨場</a:t>
                      </a:r>
                      <a:endPar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endParaRPr>
                    </a:p>
                    <a:p>
                      <a:pPr marL="0" lvl="0" algn="l" defTabSz="685800" rtl="0" eaLnBrk="1" latinLnBrk="0" hangingPunct="1">
                        <a:lnSpc>
                          <a:spcPct val="100000"/>
                        </a:lnSpc>
                      </a:pP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     </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健康輔導加</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2</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分。</a:t>
                      </a:r>
                    </a:p>
                    <a:p>
                      <a:pPr marL="0" lvl="0" algn="l" defTabSz="685800" rtl="0" eaLnBrk="1" latinLnBrk="0" hangingPunct="1">
                        <a:lnSpc>
                          <a:spcPct val="100000"/>
                        </a:lnSpc>
                      </a:pP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(3)</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優於法令設置急救人員，增加</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1</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人加</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1</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分，本項至多加</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2</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分。</a:t>
                      </a:r>
                    </a:p>
                    <a:p>
                      <a:pPr marL="0" lvl="0" algn="l" defTabSz="685800" rtl="0" eaLnBrk="1" latinLnBrk="0" hangingPunct="1">
                        <a:lnSpc>
                          <a:spcPct val="100000"/>
                        </a:lnSpc>
                      </a:pP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(4)</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一般健康檢查頻率優於法令規定，每</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2</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至</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4</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年區間實施</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1</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次加</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1</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分、每年實施</a:t>
                      </a:r>
                      <a:endPar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endParaRPr>
                    </a:p>
                    <a:p>
                      <a:pPr marL="0" lvl="0" algn="l" defTabSz="685800" rtl="0" eaLnBrk="1" latinLnBrk="0" hangingPunct="1">
                        <a:lnSpc>
                          <a:spcPct val="100000"/>
                        </a:lnSpc>
                      </a:pP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    </a:t>
                      </a:r>
                      <a:r>
                        <a:rPr lang="zh-TW" altLang="en-US" sz="1400" b="0" kern="1200" dirty="0">
                          <a:solidFill>
                            <a:schemeClr val="tx1"/>
                          </a:solidFill>
                          <a:effectLst/>
                          <a:latin typeface="微軟正黑體" panose="020B0604030504040204" pitchFamily="34" charset="-120"/>
                          <a:ea typeface="微軟正黑體" panose="020B0604030504040204" pitchFamily="34" charset="-120"/>
                          <a:cs typeface="+mn-cs"/>
                        </a:rPr>
                        <a:t> </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者加</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2</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分。</a:t>
                      </a:r>
                    </a:p>
                    <a:p>
                      <a:pPr marL="0" lvl="0" algn="l" defTabSz="685800" rtl="0" eaLnBrk="1" latinLnBrk="0" hangingPunct="1">
                        <a:lnSpc>
                          <a:spcPct val="100000"/>
                        </a:lnSpc>
                      </a:pPr>
                      <a:endPar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endParaRPr>
                    </a:p>
                    <a:p>
                      <a:pPr marL="0" lvl="0" algn="l" defTabSz="685800" rtl="0" eaLnBrk="1" latinLnBrk="0" hangingPunct="1">
                        <a:lnSpc>
                          <a:spcPct val="100000"/>
                        </a:lnSpc>
                      </a:pP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3.</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不法侵害之暴力防治：本項最高得</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10</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分。</a:t>
                      </a:r>
                    </a:p>
                    <a:p>
                      <a:pPr marL="0" lvl="0" algn="l" defTabSz="685800" rtl="0" eaLnBrk="1" latinLnBrk="0" hangingPunct="1">
                        <a:lnSpc>
                          <a:spcPct val="100000"/>
                        </a:lnSpc>
                      </a:pP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(1)</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辨識評估內部不法侵害風險頻率：每年評估</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1</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次加</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2</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分，每</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2</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年評估</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1</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次加</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1</a:t>
                      </a:r>
                    </a:p>
                    <a:p>
                      <a:pPr marL="0" lvl="0" algn="l" defTabSz="685800" rtl="0" eaLnBrk="1" latinLnBrk="0" hangingPunct="1">
                        <a:lnSpc>
                          <a:spcPct val="100000"/>
                        </a:lnSpc>
                      </a:pP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     </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分，事件發生後適時評估</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1</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次加</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1</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分。</a:t>
                      </a:r>
                    </a:p>
                    <a:p>
                      <a:pPr marL="0" lvl="0" algn="l" defTabSz="685800" rtl="0" eaLnBrk="1" latinLnBrk="0" hangingPunct="1">
                        <a:lnSpc>
                          <a:spcPct val="100000"/>
                        </a:lnSpc>
                      </a:pP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(2)</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針對不法侵害調查小組成員和單位主管各自辦理不法侵害預防教育訓練，</a:t>
                      </a:r>
                      <a:endPar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endParaRPr>
                    </a:p>
                    <a:p>
                      <a:pPr marL="0" lvl="0" algn="l" defTabSz="685800" rtl="0" eaLnBrk="1" latinLnBrk="0" hangingPunct="1">
                        <a:lnSpc>
                          <a:spcPct val="100000"/>
                        </a:lnSpc>
                      </a:pP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    </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各場加</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1</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分。</a:t>
                      </a:r>
                    </a:p>
                    <a:p>
                      <a:pPr marL="0" lvl="0" algn="l" defTabSz="685800" rtl="0" eaLnBrk="1" latinLnBrk="0" hangingPunct="1">
                        <a:lnSpc>
                          <a:spcPct val="100000"/>
                        </a:lnSpc>
                      </a:pP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(3)</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不法侵害事件調查小組成員包含勞工代表者，加</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1</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分；包含外部專業人員者，</a:t>
                      </a:r>
                      <a:endPar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endParaRPr>
                    </a:p>
                    <a:p>
                      <a:pPr marL="0" lvl="0" algn="l" defTabSz="685800" rtl="0" eaLnBrk="1" latinLnBrk="0" hangingPunct="1">
                        <a:lnSpc>
                          <a:spcPct val="100000"/>
                        </a:lnSpc>
                      </a:pP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     </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加</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1</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分，本項至多加</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2</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分。</a:t>
                      </a:r>
                    </a:p>
                    <a:p>
                      <a:pPr marL="0" lvl="0" algn="l" defTabSz="685800" rtl="0" eaLnBrk="1" latinLnBrk="0" hangingPunct="1">
                        <a:lnSpc>
                          <a:spcPct val="100000"/>
                        </a:lnSpc>
                      </a:pP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(4)</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最高負責人接受不法侵害或霸凌防制相關教育訓練者加</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1</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分。</a:t>
                      </a:r>
                    </a:p>
                    <a:p>
                      <a:pPr marL="0" lvl="0" algn="l" defTabSz="685800" rtl="0" eaLnBrk="1" latinLnBrk="0" hangingPunct="1">
                        <a:lnSpc>
                          <a:spcPct val="100000"/>
                        </a:lnSpc>
                      </a:pP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(5)</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高層宣告「職場暴力零容忍聲明」嚴厲態度者加</a:t>
                      </a:r>
                      <a:r>
                        <a:rPr lang="en-US" altLang="zh-TW" sz="1400" b="0" kern="1200" dirty="0">
                          <a:solidFill>
                            <a:schemeClr val="tx1"/>
                          </a:solidFill>
                          <a:effectLst/>
                          <a:latin typeface="微軟正黑體" panose="020B0604030504040204" pitchFamily="34" charset="-120"/>
                          <a:ea typeface="微軟正黑體" panose="020B0604030504040204" pitchFamily="34" charset="-120"/>
                          <a:cs typeface="+mn-cs"/>
                        </a:rPr>
                        <a:t>1</a:t>
                      </a:r>
                      <a:r>
                        <a:rPr lang="zh-TW" altLang="zh-TW" sz="1400" b="0" kern="1200" dirty="0">
                          <a:solidFill>
                            <a:schemeClr val="tx1"/>
                          </a:solidFill>
                          <a:effectLst/>
                          <a:latin typeface="微軟正黑體" panose="020B0604030504040204" pitchFamily="34" charset="-120"/>
                          <a:ea typeface="微軟正黑體" panose="020B0604030504040204" pitchFamily="34" charset="-120"/>
                          <a:cs typeface="+mn-cs"/>
                        </a:rPr>
                        <a:t>分。</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053638026"/>
                  </a:ext>
                </a:extLst>
              </a:tr>
            </a:tbl>
          </a:graphicData>
        </a:graphic>
      </p:graphicFrame>
    </p:spTree>
    <p:extLst>
      <p:ext uri="{BB962C8B-B14F-4D97-AF65-F5344CB8AC3E}">
        <p14:creationId xmlns:p14="http://schemas.microsoft.com/office/powerpoint/2010/main" val="14720081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905328-12D9-9D4B-C9B7-C3B438E4699F}"/>
            </a:ext>
          </a:extLst>
        </p:cNvPr>
        <p:cNvGrpSpPr/>
        <p:nvPr/>
      </p:nvGrpSpPr>
      <p:grpSpPr>
        <a:xfrm>
          <a:off x="0" y="0"/>
          <a:ext cx="0" cy="0"/>
          <a:chOff x="0" y="0"/>
          <a:chExt cx="0" cy="0"/>
        </a:xfrm>
      </p:grpSpPr>
      <p:graphicFrame>
        <p:nvGraphicFramePr>
          <p:cNvPr id="2" name="表格 1">
            <a:extLst>
              <a:ext uri="{FF2B5EF4-FFF2-40B4-BE49-F238E27FC236}">
                <a16:creationId xmlns:a16="http://schemas.microsoft.com/office/drawing/2014/main" id="{76DDEB90-1AA1-706F-3FE7-23D890746F74}"/>
              </a:ext>
            </a:extLst>
          </p:cNvPr>
          <p:cNvGraphicFramePr>
            <a:graphicFrameLocks noGrp="1"/>
          </p:cNvGraphicFramePr>
          <p:nvPr>
            <p:extLst>
              <p:ext uri="{D42A27DB-BD31-4B8C-83A1-F6EECF244321}">
                <p14:modId xmlns:p14="http://schemas.microsoft.com/office/powerpoint/2010/main" val="4065166203"/>
              </p:ext>
            </p:extLst>
          </p:nvPr>
        </p:nvGraphicFramePr>
        <p:xfrm>
          <a:off x="423582" y="814904"/>
          <a:ext cx="6010835" cy="8869680"/>
        </p:xfrm>
        <a:graphic>
          <a:graphicData uri="http://schemas.openxmlformats.org/drawingml/2006/table">
            <a:tbl>
              <a:tblPr firstRow="1" bandRow="1">
                <a:tableStyleId>{5C22544A-7EE6-4342-B048-85BDC9FD1C3A}</a:tableStyleId>
              </a:tblPr>
              <a:tblGrid>
                <a:gridCol w="1525587">
                  <a:extLst>
                    <a:ext uri="{9D8B030D-6E8A-4147-A177-3AD203B41FA5}">
                      <a16:colId xmlns:a16="http://schemas.microsoft.com/office/drawing/2014/main" val="722045535"/>
                    </a:ext>
                  </a:extLst>
                </a:gridCol>
                <a:gridCol w="4485248">
                  <a:extLst>
                    <a:ext uri="{9D8B030D-6E8A-4147-A177-3AD203B41FA5}">
                      <a16:colId xmlns:a16="http://schemas.microsoft.com/office/drawing/2014/main" val="370648307"/>
                    </a:ext>
                  </a:extLst>
                </a:gridCol>
              </a:tblGrid>
              <a:tr h="249595">
                <a:tc gridSpan="2">
                  <a:txBody>
                    <a:bodyPr/>
                    <a:lstStyle/>
                    <a:p>
                      <a:pPr algn="ctr">
                        <a:lnSpc>
                          <a:spcPct val="100000"/>
                        </a:lnSpc>
                      </a:pPr>
                      <a:r>
                        <a:rPr lang="en-US" altLang="zh-TW" sz="1800" dirty="0">
                          <a:solidFill>
                            <a:schemeClr val="tx1"/>
                          </a:solidFill>
                          <a:latin typeface="Microsoft JhengHei" panose="020B0604030504040204" pitchFamily="34" charset="-120"/>
                          <a:ea typeface="Microsoft JhengHei" panose="020B0604030504040204" pitchFamily="34" charset="-120"/>
                        </a:rPr>
                        <a:t>115</a:t>
                      </a:r>
                      <a:r>
                        <a:rPr lang="zh-TW" altLang="en-US" sz="1800" dirty="0">
                          <a:solidFill>
                            <a:schemeClr val="tx1"/>
                          </a:solidFill>
                          <a:latin typeface="Microsoft JhengHei" panose="020B0604030504040204" pitchFamily="34" charset="-120"/>
                          <a:ea typeface="Microsoft JhengHei" panose="020B0604030504040204" pitchFamily="34" charset="-120"/>
                        </a:rPr>
                        <a:t>年度「小勞雄福企 溫暖心城市計畫」</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zh-TW"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08129912"/>
                  </a:ext>
                </a:extLst>
              </a:tr>
              <a:tr h="249595">
                <a:tc gridSpan="2">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zh-TW" altLang="en-US" sz="1800" b="1" kern="1200" dirty="0">
                          <a:solidFill>
                            <a:schemeClr val="tx1"/>
                          </a:solidFill>
                          <a:latin typeface="Microsoft JhengHei" panose="020B0604030504040204" pitchFamily="34" charset="-120"/>
                          <a:ea typeface="Microsoft JhengHei" panose="020B0604030504040204" pitchFamily="34" charset="-120"/>
                          <a:cs typeface="+mn-cs"/>
                        </a:rPr>
                        <a:t>企業量化指標自評表（</a:t>
                      </a:r>
                      <a:r>
                        <a:rPr lang="en-US" altLang="zh-TW" sz="1800" b="1" kern="1200" dirty="0">
                          <a:solidFill>
                            <a:schemeClr val="tx1"/>
                          </a:solidFill>
                          <a:latin typeface="Microsoft JhengHei" panose="020B0604030504040204" pitchFamily="34" charset="-120"/>
                          <a:ea typeface="Microsoft JhengHei" panose="020B0604030504040204" pitchFamily="34" charset="-120"/>
                          <a:cs typeface="+mn-cs"/>
                        </a:rPr>
                        <a:t>C</a:t>
                      </a:r>
                      <a:r>
                        <a:rPr lang="zh-TW" altLang="en-US" sz="1800" b="1" kern="1200" dirty="0">
                          <a:solidFill>
                            <a:schemeClr val="tx1"/>
                          </a:solidFill>
                          <a:latin typeface="Microsoft JhengHei" panose="020B0604030504040204" pitchFamily="34" charset="-120"/>
                          <a:ea typeface="Microsoft JhengHei" panose="020B0604030504040204" pitchFamily="34" charset="-120"/>
                          <a:cs typeface="+mn-cs"/>
                        </a:rPr>
                        <a:t>組事業單位）</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lnSpc>
                          <a:spcPct val="100000"/>
                        </a:lnSpc>
                      </a:pPr>
                      <a:endParaRPr lang="zh-TW" altLang="en-US" sz="1600" dirty="0">
                        <a:solidFill>
                          <a:schemeClr val="tx1"/>
                        </a:solidFill>
                        <a:latin typeface="Microsoft JhengHei" panose="020B0604030504040204" pitchFamily="34" charset="-120"/>
                        <a:ea typeface="Microsoft JhengHei"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557046503"/>
                  </a:ext>
                </a:extLst>
              </a:tr>
              <a:tr h="249595">
                <a:tc>
                  <a:txBody>
                    <a:bodyPr/>
                    <a:lstStyle/>
                    <a:p>
                      <a:pPr algn="ctr">
                        <a:lnSpc>
                          <a:spcPct val="100000"/>
                        </a:lnSpc>
                      </a:pPr>
                      <a:r>
                        <a:rPr lang="zh-TW" altLang="en-US" sz="1800" dirty="0">
                          <a:solidFill>
                            <a:schemeClr val="tx1"/>
                          </a:solidFill>
                          <a:latin typeface="Microsoft JhengHei" panose="020B0604030504040204" pitchFamily="34" charset="-120"/>
                          <a:ea typeface="Microsoft JhengHei" panose="020B0604030504040204" pitchFamily="34" charset="-120"/>
                        </a:rPr>
                        <a:t>企業名稱</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endParaRPr lang="zh-TW" altLang="en-US" sz="1800" dirty="0">
                        <a:solidFill>
                          <a:schemeClr val="tx1"/>
                        </a:solidFill>
                        <a:latin typeface="Microsoft JhengHei" panose="020B0604030504040204" pitchFamily="34" charset="-120"/>
                        <a:ea typeface="Microsoft JhengHei"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349203011"/>
                  </a:ext>
                </a:extLst>
              </a:tr>
              <a:tr h="249595">
                <a:tc gridSpan="2">
                  <a:txBody>
                    <a:bodyPr/>
                    <a:lstStyle/>
                    <a:p>
                      <a:pPr algn="ctr">
                        <a:lnSpc>
                          <a:spcPct val="100000"/>
                        </a:lnSpc>
                      </a:pPr>
                      <a:r>
                        <a:rPr lang="zh-TW" altLang="en-US" sz="1800" kern="1200" dirty="0">
                          <a:solidFill>
                            <a:schemeClr val="dk1"/>
                          </a:solidFill>
                          <a:effectLst/>
                          <a:latin typeface="Microsoft JhengHei" panose="020B0604030504040204" pitchFamily="34" charset="-120"/>
                          <a:ea typeface="Microsoft JhengHei" panose="020B0604030504040204" pitchFamily="34" charset="-120"/>
                          <a:cs typeface="+mn-cs"/>
                        </a:rPr>
                        <a:t>友善職場和</a:t>
                      </a:r>
                      <a:r>
                        <a:rPr lang="zh-TW" altLang="en-US" sz="1800" dirty="0">
                          <a:solidFill>
                            <a:schemeClr val="tx1"/>
                          </a:solidFill>
                          <a:latin typeface="Microsoft JhengHei" panose="020B0604030504040204" pitchFamily="34" charset="-120"/>
                          <a:ea typeface="Microsoft JhengHei" panose="020B0604030504040204" pitchFamily="34" charset="-120"/>
                        </a:rPr>
                        <a:t>性別平等</a:t>
                      </a:r>
                      <a:r>
                        <a:rPr lang="zh-TW" altLang="en-US" sz="1800" kern="1200" dirty="0">
                          <a:solidFill>
                            <a:schemeClr val="dk1"/>
                          </a:solidFill>
                          <a:effectLst/>
                          <a:latin typeface="Microsoft JhengHei" panose="020B0604030504040204" pitchFamily="34" charset="-120"/>
                          <a:ea typeface="Microsoft JhengHei" panose="020B0604030504040204" pitchFamily="34" charset="-120"/>
                          <a:cs typeface="+mn-cs"/>
                        </a:rPr>
                        <a:t>（佔比</a:t>
                      </a:r>
                      <a:r>
                        <a:rPr lang="en-US" altLang="zh-TW" sz="1800" kern="1200" dirty="0">
                          <a:solidFill>
                            <a:schemeClr val="dk1"/>
                          </a:solidFill>
                          <a:effectLst/>
                          <a:latin typeface="Microsoft JhengHei" panose="020B0604030504040204" pitchFamily="34" charset="-120"/>
                          <a:ea typeface="Microsoft JhengHei" panose="020B0604030504040204" pitchFamily="34" charset="-120"/>
                          <a:cs typeface="+mn-cs"/>
                        </a:rPr>
                        <a:t>65%</a:t>
                      </a:r>
                      <a:r>
                        <a:rPr lang="zh-TW" altLang="en-US" sz="1800" kern="1200" dirty="0">
                          <a:solidFill>
                            <a:schemeClr val="dk1"/>
                          </a:solidFill>
                          <a:effectLst/>
                          <a:latin typeface="Microsoft JhengHei" panose="020B0604030504040204" pitchFamily="34" charset="-120"/>
                          <a:ea typeface="Microsoft JhengHei" panose="020B0604030504040204" pitchFamily="34" charset="-120"/>
                          <a:cs typeface="+mn-cs"/>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lnSpc>
                          <a:spcPct val="100000"/>
                        </a:lnSpc>
                      </a:pPr>
                      <a:endParaRPr lang="zh-TW" altLang="en-US" sz="1600" dirty="0">
                        <a:solidFill>
                          <a:schemeClr val="tx1"/>
                        </a:solidFill>
                        <a:latin typeface="Microsoft JhengHei" panose="020B0604030504040204" pitchFamily="34" charset="-120"/>
                        <a:ea typeface="Microsoft JhengHei"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45936509"/>
                  </a:ext>
                </a:extLst>
              </a:tr>
              <a:tr h="1923078">
                <a:tc grid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我司針對推動職場健康安全管理及員工身心保護措施，其執行情形填列執行如下：</a:t>
                      </a:r>
                      <a:endPar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endParaRPr>
                    </a:p>
                    <a:p>
                      <a:pPr marL="0" algn="l" defTabSz="685800" rtl="0" eaLnBrk="1" latinLnBrk="0" hangingPunct="1"/>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(1) </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我司已設置職場安全設備與措施：</a:t>
                      </a:r>
                    </a:p>
                    <a:p>
                      <a:pPr marL="0" algn="l" defTabSz="685800" rtl="0" eaLnBrk="1" latinLnBrk="0" hangingPunct="1"/>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      </a:t>
                      </a:r>
                      <a:r>
                        <a:rPr lang="zh-TW" altLang="en-US" sz="1800" kern="1200" dirty="0">
                          <a:solidFill>
                            <a:schemeClr val="dk1"/>
                          </a:solidFill>
                          <a:effectLst/>
                          <a:latin typeface="Microsoft JhengHei" panose="020B0604030504040204" pitchFamily="34" charset="-120"/>
                          <a:ea typeface="Microsoft JhengHei" panose="020B0604030504040204" pitchFamily="34" charset="-120"/>
                          <a:cs typeface="+mn-cs"/>
                        </a:rPr>
                        <a:t>□</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熱傷害預防措施、</a:t>
                      </a:r>
                      <a:r>
                        <a:rPr lang="zh-TW" altLang="en-US" sz="1800" b="1" kern="1200" dirty="0">
                          <a:solidFill>
                            <a:schemeClr val="dk1"/>
                          </a:solidFill>
                          <a:effectLst/>
                          <a:latin typeface="Microsoft JhengHei" panose="020B0604030504040204" pitchFamily="34" charset="-120"/>
                          <a:ea typeface="Microsoft JhengHei" panose="020B0604030504040204" pitchFamily="34" charset="-120"/>
                          <a:cs typeface="+mn-cs"/>
                        </a:rPr>
                        <a:t>□</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緊急照明設備 、</a:t>
                      </a:r>
                      <a:r>
                        <a:rPr kumimoji="0" lang="zh-TW" altLang="en-US" sz="1800" b="1" i="0" u="none" strike="noStrike" kern="1200" cap="none" spc="0" normalizeH="0" baseline="0" noProof="0" dirty="0">
                          <a:ln>
                            <a:noFill/>
                          </a:ln>
                          <a:solidFill>
                            <a:prstClr val="black"/>
                          </a:solidFill>
                          <a:effectLst/>
                          <a:uLnTx/>
                          <a:uFillTx/>
                          <a:latin typeface="Microsoft JhengHei" panose="020B0604030504040204" pitchFamily="34" charset="-120"/>
                          <a:ea typeface="Microsoft JhengHei" panose="020B0604030504040204" pitchFamily="34" charset="-120"/>
                          <a:cs typeface="+mn-cs"/>
                        </a:rPr>
                        <a:t>□</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監視器設備、</a:t>
                      </a:r>
                      <a:r>
                        <a:rPr kumimoji="0" lang="zh-TW" altLang="en-US" sz="1800" b="1" i="0" u="none" strike="noStrike" kern="1200" cap="none" spc="0" normalizeH="0" baseline="0" noProof="0" dirty="0">
                          <a:ln>
                            <a:noFill/>
                          </a:ln>
                          <a:solidFill>
                            <a:prstClr val="black"/>
                          </a:solidFill>
                          <a:effectLst/>
                          <a:uLnTx/>
                          <a:uFillTx/>
                          <a:latin typeface="Microsoft JhengHei" panose="020B0604030504040204" pitchFamily="34" charset="-120"/>
                          <a:ea typeface="Microsoft JhengHei" panose="020B0604030504040204" pitchFamily="34" charset="-120"/>
                          <a:cs typeface="+mn-cs"/>
                        </a:rPr>
                        <a:t>□</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警民連線系統、 </a:t>
                      </a:r>
                      <a:endPar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endParaRPr>
                    </a:p>
                    <a:p>
                      <a:pPr marL="0" algn="l" defTabSz="685800" rtl="0" eaLnBrk="1" latinLnBrk="0" hangingPunct="1"/>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      緊急疏散路線</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指引 、 </a:t>
                      </a:r>
                      <a:r>
                        <a:rPr kumimoji="0" lang="zh-TW" altLang="en-US" sz="1800" b="1" i="0" u="none" strike="noStrike" kern="1200" cap="none" spc="0" normalizeH="0" baseline="0" noProof="0" dirty="0">
                          <a:ln>
                            <a:noFill/>
                          </a:ln>
                          <a:solidFill>
                            <a:prstClr val="black"/>
                          </a:solidFill>
                          <a:effectLst/>
                          <a:uLnTx/>
                          <a:uFillTx/>
                          <a:latin typeface="Microsoft JhengHei" panose="020B0604030504040204" pitchFamily="34" charset="-120"/>
                          <a:ea typeface="Microsoft JhengHei" panose="020B0604030504040204" pitchFamily="34" charset="-120"/>
                          <a:cs typeface="+mn-cs"/>
                        </a:rPr>
                        <a:t>□</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其他</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______________ </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、合計 </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______ </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項。</a:t>
                      </a:r>
                      <a:endPar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endParaRPr>
                    </a:p>
                    <a:p>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(2)</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如員工遭受職場安全危害，我司提供以下協助措施：</a:t>
                      </a:r>
                      <a:endPar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endParaRPr>
                    </a:p>
                    <a:p>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     醫療照護 </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______ </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次 、法律諮商 </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______ </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次 、心理輔導 </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______ </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次 、自我防</a:t>
                      </a:r>
                      <a:endPar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endParaRPr>
                    </a:p>
                    <a:p>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     衛訓練</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防衛工具 </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______ </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次 、其他：</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__________________</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、合計 </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______ </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次。</a:t>
                      </a:r>
                      <a:endPar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endParaRPr>
                    </a:p>
                    <a:p>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(3)</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我司提供優於法令配置勞工健康服務醫護人員：</a:t>
                      </a:r>
                    </a:p>
                    <a:p>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     </a:t>
                      </a:r>
                      <a:r>
                        <a:rPr lang="zh-TW" altLang="en-US" sz="1800" kern="1200" dirty="0">
                          <a:solidFill>
                            <a:schemeClr val="dk1"/>
                          </a:solidFill>
                          <a:effectLst/>
                          <a:latin typeface="Microsoft JhengHei" panose="020B0604030504040204" pitchFamily="34" charset="-120"/>
                          <a:ea typeface="Microsoft JhengHei" panose="020B0604030504040204" pitchFamily="34" charset="-120"/>
                          <a:cs typeface="+mn-cs"/>
                        </a:rPr>
                        <a:t>□</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 有：醫師 </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______ </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人、護理人員 </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______ </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人      </a:t>
                      </a:r>
                      <a:r>
                        <a:rPr lang="zh-TW" altLang="en-US" sz="1800" kern="1200" dirty="0">
                          <a:solidFill>
                            <a:schemeClr val="dk1"/>
                          </a:solidFill>
                          <a:effectLst/>
                          <a:latin typeface="Microsoft JhengHei" panose="020B0604030504040204" pitchFamily="34" charset="-120"/>
                          <a:ea typeface="Microsoft JhengHei" panose="020B0604030504040204" pitchFamily="34" charset="-120"/>
                          <a:cs typeface="+mn-cs"/>
                        </a:rPr>
                        <a:t>□</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 無</a:t>
                      </a:r>
                    </a:p>
                    <a:p>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(4)</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我司提供勞工健康服務或臨場輔導：</a:t>
                      </a:r>
                    </a:p>
                    <a:p>
                      <a:r>
                        <a:rPr lang="zh-TW" altLang="en-US" sz="1800" kern="1200" dirty="0">
                          <a:solidFill>
                            <a:schemeClr val="dk1"/>
                          </a:solidFill>
                          <a:effectLst/>
                          <a:latin typeface="Microsoft JhengHei" panose="020B0604030504040204" pitchFamily="34" charset="-120"/>
                          <a:ea typeface="Microsoft JhengHei" panose="020B0604030504040204" pitchFamily="34" charset="-120"/>
                          <a:cs typeface="+mn-cs"/>
                        </a:rPr>
                        <a:t>    □ </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已配置勞工健康服務人員</a:t>
                      </a:r>
                      <a:b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b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     </a:t>
                      </a:r>
                      <a:r>
                        <a:rPr lang="zh-TW" altLang="en-US" sz="1800" kern="1200" dirty="0">
                          <a:solidFill>
                            <a:schemeClr val="dk1"/>
                          </a:solidFill>
                          <a:effectLst/>
                          <a:latin typeface="Microsoft JhengHei" panose="020B0604030504040204" pitchFamily="34" charset="-120"/>
                          <a:ea typeface="Microsoft JhengHei" panose="020B0604030504040204" pitchFamily="34" charset="-120"/>
                          <a:cs typeface="+mn-cs"/>
                        </a:rPr>
                        <a:t>□</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 已申請並完成職業災害預防及重建中心臨場健康輔導</a:t>
                      </a:r>
                      <a:b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b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     </a:t>
                      </a:r>
                      <a:r>
                        <a:rPr lang="zh-TW" altLang="en-US" sz="1800" kern="1200" dirty="0">
                          <a:solidFill>
                            <a:schemeClr val="dk1"/>
                          </a:solidFill>
                          <a:effectLst/>
                          <a:latin typeface="Microsoft JhengHei" panose="020B0604030504040204" pitchFamily="34" charset="-120"/>
                          <a:ea typeface="Microsoft JhengHei" panose="020B0604030504040204" pitchFamily="34" charset="-120"/>
                          <a:cs typeface="+mn-cs"/>
                        </a:rPr>
                        <a:t>□ </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無</a:t>
                      </a:r>
                      <a:endPar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endParaRPr>
                    </a:p>
                    <a:p>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(5)</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我司提供急救人員配置情形：</a:t>
                      </a:r>
                    </a:p>
                    <a:p>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     本公司已設置急救人員 </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______ </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人  </a:t>
                      </a:r>
                      <a:endPar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endParaRPr>
                    </a:p>
                    <a:p>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(6)</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我司提供健康檢查頻率：</a:t>
                      </a:r>
                    </a:p>
                    <a:p>
                      <a:pPr marL="0" algn="l" defTabSz="685800" rtl="0" eaLnBrk="1" latinLnBrk="0" hangingPunct="1"/>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      </a:t>
                      </a:r>
                      <a:r>
                        <a:rPr lang="zh-TW" altLang="en-US" sz="1800" kern="1200" dirty="0">
                          <a:solidFill>
                            <a:schemeClr val="dk1"/>
                          </a:solidFill>
                          <a:effectLst/>
                          <a:latin typeface="Microsoft JhengHei" panose="020B0604030504040204" pitchFamily="34" charset="-120"/>
                          <a:ea typeface="Microsoft JhengHei" panose="020B0604030504040204" pitchFamily="34" charset="-120"/>
                          <a:cs typeface="+mn-cs"/>
                        </a:rPr>
                        <a:t>□ </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每</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4</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年一次    </a:t>
                      </a:r>
                      <a:r>
                        <a:rPr lang="zh-TW" altLang="en-US" sz="1800" kern="1200" dirty="0">
                          <a:solidFill>
                            <a:schemeClr val="dk1"/>
                          </a:solidFill>
                          <a:effectLst/>
                          <a:latin typeface="Microsoft JhengHei" panose="020B0604030504040204" pitchFamily="34" charset="-120"/>
                          <a:ea typeface="Microsoft JhengHei" panose="020B0604030504040204" pitchFamily="34" charset="-120"/>
                          <a:cs typeface="+mn-cs"/>
                        </a:rPr>
                        <a:t>□ </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每</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2–4</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年一次  </a:t>
                      </a:r>
                      <a:r>
                        <a:rPr lang="zh-TW" altLang="en-US" sz="1800" kern="1200" dirty="0">
                          <a:solidFill>
                            <a:schemeClr val="dk1"/>
                          </a:solidFill>
                          <a:effectLst/>
                          <a:latin typeface="Microsoft JhengHei" panose="020B0604030504040204" pitchFamily="34" charset="-120"/>
                          <a:ea typeface="Microsoft JhengHei" panose="020B0604030504040204" pitchFamily="34" charset="-120"/>
                          <a:cs typeface="+mn-cs"/>
                        </a:rPr>
                        <a:t> □ </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每年一次</a:t>
                      </a:r>
                      <a:endPar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endParaRPr>
                    </a:p>
                    <a:p>
                      <a:pPr marL="0" algn="l" defTabSz="685800" rtl="0" eaLnBrk="1" latinLnBrk="0" hangingPunct="1"/>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(7)</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 我司針對不法侵害之暴力防治風險辨識與評估頻率：</a:t>
                      </a:r>
                    </a:p>
                    <a:p>
                      <a:pPr marL="0" algn="l" defTabSz="685800" rtl="0" eaLnBrk="1" latinLnBrk="0" hangingPunct="1"/>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     </a:t>
                      </a:r>
                      <a:r>
                        <a:rPr lang="zh-TW" altLang="en-US" sz="1800" kern="1200" dirty="0">
                          <a:solidFill>
                            <a:schemeClr val="dk1"/>
                          </a:solidFill>
                          <a:effectLst/>
                          <a:latin typeface="Microsoft JhengHei" panose="020B0604030504040204" pitchFamily="34" charset="-120"/>
                          <a:ea typeface="Microsoft JhengHei" panose="020B0604030504040204" pitchFamily="34" charset="-120"/>
                          <a:cs typeface="+mn-cs"/>
                        </a:rPr>
                        <a:t> □ </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每年</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1</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次  </a:t>
                      </a:r>
                      <a:r>
                        <a:rPr lang="zh-TW" altLang="en-US" sz="1800" kern="1200" dirty="0">
                          <a:solidFill>
                            <a:schemeClr val="dk1"/>
                          </a:solidFill>
                          <a:effectLst/>
                          <a:latin typeface="Microsoft JhengHei" panose="020B0604030504040204" pitchFamily="34" charset="-120"/>
                          <a:ea typeface="Microsoft JhengHei" panose="020B0604030504040204" pitchFamily="34" charset="-120"/>
                          <a:cs typeface="+mn-cs"/>
                        </a:rPr>
                        <a:t>□</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 每</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2</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年</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1</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次 </a:t>
                      </a:r>
                      <a:r>
                        <a:rPr lang="zh-TW" altLang="en-US" sz="1800" kern="1200" dirty="0">
                          <a:solidFill>
                            <a:schemeClr val="dk1"/>
                          </a:solidFill>
                          <a:effectLst/>
                          <a:latin typeface="Microsoft JhengHei" panose="020B0604030504040204" pitchFamily="34" charset="-120"/>
                          <a:ea typeface="Microsoft JhengHei" panose="020B0604030504040204" pitchFamily="34" charset="-120"/>
                          <a:cs typeface="+mn-cs"/>
                        </a:rPr>
                        <a:t>□</a:t>
                      </a:r>
                      <a:r>
                        <a:rPr lang="zh-TW" altLang="en-US" sz="1600" kern="1200" dirty="0">
                          <a:solidFill>
                            <a:schemeClr val="dk1"/>
                          </a:solidFill>
                          <a:effectLst/>
                          <a:latin typeface="Microsoft JhengHei" panose="020B0604030504040204" pitchFamily="34" charset="-120"/>
                          <a:ea typeface="Microsoft JhengHei" panose="020B0604030504040204" pitchFamily="34" charset="-120"/>
                          <a:cs typeface="+mn-cs"/>
                        </a:rPr>
                        <a:t> </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事件發生後進行評估</a:t>
                      </a:r>
                    </a:p>
                    <a:p>
                      <a:pPr marL="0" algn="l" defTabSz="685800" rtl="0" eaLnBrk="1" latinLnBrk="0" hangingPunct="1"/>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(8) </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我司針對不法侵害之暴力防治之教育訓練辦理情形：</a:t>
                      </a:r>
                    </a:p>
                    <a:p>
                      <a:pPr marL="0" algn="l" defTabSz="685800" rtl="0" eaLnBrk="1" latinLnBrk="0" hangingPunct="1"/>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      不法侵害調查小組教育訓練辦理 </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______ </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次，主管教育訓練辦理 </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______</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次 </a:t>
                      </a:r>
                    </a:p>
                    <a:p>
                      <a:pPr marL="0" algn="l" defTabSz="685800" rtl="0" eaLnBrk="1" latinLnBrk="0" hangingPunct="1"/>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(9)</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我司針對不法侵害之暴力防治之調查小組組成：</a:t>
                      </a:r>
                    </a:p>
                    <a:p>
                      <a:pPr marL="0" algn="l" defTabSz="685800" rtl="0" eaLnBrk="1" latinLnBrk="0" hangingPunct="1"/>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     </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 </a:t>
                      </a:r>
                      <a:r>
                        <a:rPr lang="zh-TW" altLang="en-US" sz="1800" kern="1200" dirty="0">
                          <a:solidFill>
                            <a:schemeClr val="dk1"/>
                          </a:solidFill>
                          <a:effectLst/>
                          <a:latin typeface="Microsoft JhengHei" panose="020B0604030504040204" pitchFamily="34" charset="-120"/>
                          <a:ea typeface="Microsoft JhengHei" panose="020B0604030504040204" pitchFamily="34" charset="-120"/>
                          <a:cs typeface="+mn-cs"/>
                        </a:rPr>
                        <a:t>□ </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包含勞工代表 </a:t>
                      </a:r>
                      <a:r>
                        <a:rPr lang="zh-TW" altLang="en-US" sz="2000" kern="1200" dirty="0">
                          <a:solidFill>
                            <a:schemeClr val="dk1"/>
                          </a:solidFill>
                          <a:effectLst/>
                          <a:latin typeface="Microsoft JhengHei" panose="020B0604030504040204" pitchFamily="34" charset="-120"/>
                          <a:ea typeface="Microsoft JhengHei" panose="020B0604030504040204" pitchFamily="34" charset="-120"/>
                          <a:cs typeface="+mn-cs"/>
                        </a:rPr>
                        <a:t>□</a:t>
                      </a:r>
                      <a:r>
                        <a:rPr lang="zh-TW" altLang="en-US" sz="1600" kern="1200" dirty="0">
                          <a:solidFill>
                            <a:schemeClr val="dk1"/>
                          </a:solidFill>
                          <a:effectLst/>
                          <a:latin typeface="Microsoft JhengHei" panose="020B0604030504040204" pitchFamily="34" charset="-120"/>
                          <a:ea typeface="Microsoft JhengHei" panose="020B0604030504040204" pitchFamily="34" charset="-120"/>
                          <a:cs typeface="+mn-cs"/>
                        </a:rPr>
                        <a:t> </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包含外部專業人員 </a:t>
                      </a:r>
                      <a:r>
                        <a:rPr lang="zh-TW" altLang="en-US" sz="1800" kern="1200" dirty="0">
                          <a:solidFill>
                            <a:schemeClr val="dk1"/>
                          </a:solidFill>
                          <a:effectLst/>
                          <a:latin typeface="Microsoft JhengHei" panose="020B0604030504040204" pitchFamily="34" charset="-120"/>
                          <a:ea typeface="Microsoft JhengHei" panose="020B0604030504040204" pitchFamily="34" charset="-120"/>
                          <a:cs typeface="+mn-cs"/>
                        </a:rPr>
                        <a:t>□</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 未包含，合計 </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______ </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分</a:t>
                      </a:r>
                    </a:p>
                    <a:p>
                      <a:pPr marL="0" algn="l" defTabSz="685800" rtl="0" eaLnBrk="1" latinLnBrk="0" hangingPunct="1"/>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(10)</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我司針對不法侵害之暴力防治之最高負責人教育訓練：</a:t>
                      </a:r>
                    </a:p>
                    <a:p>
                      <a:pPr marL="0" algn="l" defTabSz="685800" rtl="0" eaLnBrk="1" latinLnBrk="0" hangingPunct="1"/>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      </a:t>
                      </a:r>
                      <a:r>
                        <a:rPr lang="zh-TW" altLang="en-US" sz="1800" kern="1200" dirty="0">
                          <a:solidFill>
                            <a:schemeClr val="dk1"/>
                          </a:solidFill>
                          <a:effectLst/>
                          <a:latin typeface="Microsoft JhengHei" panose="020B0604030504040204" pitchFamily="34" charset="-120"/>
                          <a:ea typeface="Microsoft JhengHei" panose="020B0604030504040204" pitchFamily="34" charset="-120"/>
                          <a:cs typeface="+mn-cs"/>
                        </a:rPr>
                        <a:t>□</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 已完成  </a:t>
                      </a:r>
                      <a:r>
                        <a:rPr lang="zh-TW" altLang="en-US" sz="1800" kern="1200" dirty="0">
                          <a:solidFill>
                            <a:schemeClr val="dk1"/>
                          </a:solidFill>
                          <a:effectLst/>
                          <a:latin typeface="Microsoft JhengHei" panose="020B0604030504040204" pitchFamily="34" charset="-120"/>
                          <a:ea typeface="Microsoft JhengHei" panose="020B0604030504040204" pitchFamily="34" charset="-120"/>
                          <a:cs typeface="+mn-cs"/>
                        </a:rPr>
                        <a:t>□</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 未完成</a:t>
                      </a:r>
                    </a:p>
                    <a:p>
                      <a:pPr marL="0" algn="l" defTabSz="685800" rtl="0" eaLnBrk="1" latinLnBrk="0" hangingPunct="1"/>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(11)</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我司針對不法侵害之暴力防治之零容忍聲明：</a:t>
                      </a:r>
                    </a:p>
                    <a:p>
                      <a:pPr marL="0" algn="l" defTabSz="685800" rtl="0" eaLnBrk="1" latinLnBrk="0" hangingPunct="1"/>
                      <a:r>
                        <a:rPr lang="zh-TW" altLang="en-US" sz="1800" kern="1200" dirty="0">
                          <a:solidFill>
                            <a:schemeClr val="dk1"/>
                          </a:solidFill>
                          <a:effectLst/>
                          <a:latin typeface="Microsoft JhengHei" panose="020B0604030504040204" pitchFamily="34" charset="-120"/>
                          <a:ea typeface="Microsoft JhengHei" panose="020B0604030504040204" pitchFamily="34" charset="-120"/>
                          <a:cs typeface="+mn-cs"/>
                        </a:rPr>
                        <a:t>     □ </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已公開宣示「職場暴力零容忍聲明」   </a:t>
                      </a:r>
                      <a:r>
                        <a:rPr lang="zh-TW" altLang="en-US" sz="1800" kern="1200" dirty="0">
                          <a:solidFill>
                            <a:schemeClr val="dk1"/>
                          </a:solidFill>
                          <a:effectLst/>
                          <a:latin typeface="Microsoft JhengHei" panose="020B0604030504040204" pitchFamily="34" charset="-120"/>
                          <a:ea typeface="Microsoft JhengHei" panose="020B0604030504040204" pitchFamily="34" charset="-120"/>
                          <a:cs typeface="+mn-cs"/>
                        </a:rPr>
                        <a:t>□ </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未宣示</a:t>
                      </a:r>
                    </a:p>
                    <a:p>
                      <a:endParaRPr lang="zh-TW" altLang="en-US" sz="1400" dirty="0"/>
                    </a:p>
                    <a:p>
                      <a:pPr marL="0" marR="0" lvl="0" indent="0" algn="l" defTabSz="685800" rtl="0" eaLnBrk="1" fontAlgn="auto" latinLnBrk="0" hangingPunct="1">
                        <a:lnSpc>
                          <a:spcPct val="100000"/>
                        </a:lnSpc>
                        <a:spcBef>
                          <a:spcPts val="0"/>
                        </a:spcBef>
                        <a:spcAft>
                          <a:spcPts val="0"/>
                        </a:spcAft>
                        <a:buClrTx/>
                        <a:buSzTx/>
                        <a:buFontTx/>
                        <a:buNone/>
                        <a:tabLst/>
                        <a:defRPr/>
                      </a:pPr>
                      <a:r>
                        <a:rPr lang="zh-TW" altLang="en-US" sz="1400" b="1" kern="1200" dirty="0">
                          <a:solidFill>
                            <a:schemeClr val="tx1"/>
                          </a:solidFill>
                          <a:effectLst/>
                          <a:latin typeface="微軟正黑體" panose="020B0604030504040204" pitchFamily="34" charset="-120"/>
                          <a:ea typeface="微軟正黑體" panose="020B0604030504040204" pitchFamily="34" charset="-120"/>
                          <a:cs typeface="+mn-cs"/>
                        </a:rPr>
                        <a:t>◆</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得分：</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______</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分。</a:t>
                      </a:r>
                      <a:endPar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endParaRPr>
                    </a:p>
                    <a:p>
                      <a:pPr marL="0" algn="l" defTabSz="685800" rtl="0" eaLnBrk="1" latinLnBrk="0" hangingPunct="1"/>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須檢附佐證資料</a:t>
                      </a:r>
                      <a:endPar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053638026"/>
                  </a:ext>
                </a:extLst>
              </a:tr>
            </a:tbl>
          </a:graphicData>
        </a:graphic>
      </p:graphicFrame>
    </p:spTree>
    <p:extLst>
      <p:ext uri="{BB962C8B-B14F-4D97-AF65-F5344CB8AC3E}">
        <p14:creationId xmlns:p14="http://schemas.microsoft.com/office/powerpoint/2010/main" val="42706489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a:extLst>
              <a:ext uri="{FF2B5EF4-FFF2-40B4-BE49-F238E27FC236}">
                <a16:creationId xmlns:a16="http://schemas.microsoft.com/office/drawing/2014/main" id="{79F737EA-ABC7-4232-8846-2915DF83DBD9}"/>
              </a:ext>
            </a:extLst>
          </p:cNvPr>
          <p:cNvGraphicFramePr>
            <a:graphicFrameLocks noGrp="1"/>
          </p:cNvGraphicFramePr>
          <p:nvPr>
            <p:extLst>
              <p:ext uri="{D42A27DB-BD31-4B8C-83A1-F6EECF244321}">
                <p14:modId xmlns:p14="http://schemas.microsoft.com/office/powerpoint/2010/main" val="2208660330"/>
              </p:ext>
            </p:extLst>
          </p:nvPr>
        </p:nvGraphicFramePr>
        <p:xfrm>
          <a:off x="488231" y="1097280"/>
          <a:ext cx="5881537" cy="7924800"/>
        </p:xfrm>
        <a:graphic>
          <a:graphicData uri="http://schemas.openxmlformats.org/drawingml/2006/table">
            <a:tbl>
              <a:tblPr firstRow="1" bandRow="1">
                <a:tableStyleId>{5C22544A-7EE6-4342-B048-85BDC9FD1C3A}</a:tableStyleId>
              </a:tblPr>
              <a:tblGrid>
                <a:gridCol w="1486201">
                  <a:extLst>
                    <a:ext uri="{9D8B030D-6E8A-4147-A177-3AD203B41FA5}">
                      <a16:colId xmlns:a16="http://schemas.microsoft.com/office/drawing/2014/main" val="722045535"/>
                    </a:ext>
                  </a:extLst>
                </a:gridCol>
                <a:gridCol w="4395336">
                  <a:extLst>
                    <a:ext uri="{9D8B030D-6E8A-4147-A177-3AD203B41FA5}">
                      <a16:colId xmlns:a16="http://schemas.microsoft.com/office/drawing/2014/main" val="370648307"/>
                    </a:ext>
                  </a:extLst>
                </a:gridCol>
              </a:tblGrid>
              <a:tr h="358427">
                <a:tc gridSpan="2">
                  <a:txBody>
                    <a:bodyPr/>
                    <a:lstStyle/>
                    <a:p>
                      <a:pPr algn="ctr">
                        <a:lnSpc>
                          <a:spcPct val="100000"/>
                        </a:lnSpc>
                      </a:pPr>
                      <a:r>
                        <a:rPr lang="en-US" altLang="zh-TW" sz="1800" dirty="0">
                          <a:solidFill>
                            <a:schemeClr val="tx1"/>
                          </a:solidFill>
                          <a:latin typeface="Microsoft JhengHei" panose="020B0604030504040204" pitchFamily="34" charset="-120"/>
                          <a:ea typeface="Microsoft JhengHei" panose="020B0604030504040204" pitchFamily="34" charset="-120"/>
                        </a:rPr>
                        <a:t>115</a:t>
                      </a:r>
                      <a:r>
                        <a:rPr lang="zh-TW" altLang="en-US" sz="1800" dirty="0">
                          <a:solidFill>
                            <a:schemeClr val="tx1"/>
                          </a:solidFill>
                          <a:latin typeface="Microsoft JhengHei" panose="020B0604030504040204" pitchFamily="34" charset="-120"/>
                          <a:ea typeface="Microsoft JhengHei" panose="020B0604030504040204" pitchFamily="34" charset="-120"/>
                        </a:rPr>
                        <a:t>年度「小勞雄福企 溫暖心城市計畫」</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zh-TW"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08129912"/>
                  </a:ext>
                </a:extLst>
              </a:tr>
              <a:tr h="358427">
                <a:tc gridSpan="2">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zh-TW" altLang="en-US" sz="1800" b="1" kern="1200" dirty="0">
                          <a:solidFill>
                            <a:schemeClr val="tx1"/>
                          </a:solidFill>
                          <a:latin typeface="Microsoft JhengHei" panose="020B0604030504040204" pitchFamily="34" charset="-120"/>
                          <a:ea typeface="Microsoft JhengHei" panose="020B0604030504040204" pitchFamily="34" charset="-120"/>
                          <a:cs typeface="+mn-cs"/>
                        </a:rPr>
                        <a:t>企業量化指標自評表（</a:t>
                      </a:r>
                      <a:r>
                        <a:rPr lang="en-US" altLang="zh-TW" sz="1800" b="1" kern="1200" dirty="0">
                          <a:solidFill>
                            <a:schemeClr val="tx1"/>
                          </a:solidFill>
                          <a:latin typeface="Microsoft JhengHei" panose="020B0604030504040204" pitchFamily="34" charset="-120"/>
                          <a:ea typeface="Microsoft JhengHei" panose="020B0604030504040204" pitchFamily="34" charset="-120"/>
                          <a:cs typeface="+mn-cs"/>
                        </a:rPr>
                        <a:t>C</a:t>
                      </a:r>
                      <a:r>
                        <a:rPr lang="zh-TW" altLang="en-US" sz="1800" b="1" kern="1200" dirty="0">
                          <a:solidFill>
                            <a:schemeClr val="tx1"/>
                          </a:solidFill>
                          <a:latin typeface="Microsoft JhengHei" panose="020B0604030504040204" pitchFamily="34" charset="-120"/>
                          <a:ea typeface="Microsoft JhengHei" panose="020B0604030504040204" pitchFamily="34" charset="-120"/>
                          <a:cs typeface="+mn-cs"/>
                        </a:rPr>
                        <a:t>組事業單位）</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lnSpc>
                          <a:spcPct val="100000"/>
                        </a:lnSpc>
                      </a:pPr>
                      <a:endParaRPr lang="zh-TW" altLang="en-US" sz="1600" dirty="0">
                        <a:solidFill>
                          <a:schemeClr val="tx1"/>
                        </a:solidFill>
                        <a:latin typeface="Microsoft JhengHei" panose="020B0604030504040204" pitchFamily="34" charset="-120"/>
                        <a:ea typeface="Microsoft JhengHei"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557046503"/>
                  </a:ext>
                </a:extLst>
              </a:tr>
              <a:tr h="358427">
                <a:tc>
                  <a:txBody>
                    <a:bodyPr/>
                    <a:lstStyle/>
                    <a:p>
                      <a:pPr algn="ctr">
                        <a:lnSpc>
                          <a:spcPct val="100000"/>
                        </a:lnSpc>
                      </a:pPr>
                      <a:r>
                        <a:rPr lang="zh-TW" altLang="en-US" sz="1800" dirty="0">
                          <a:solidFill>
                            <a:schemeClr val="tx1"/>
                          </a:solidFill>
                          <a:latin typeface="Microsoft JhengHei" panose="020B0604030504040204" pitchFamily="34" charset="-120"/>
                          <a:ea typeface="Microsoft JhengHei" panose="020B0604030504040204" pitchFamily="34" charset="-120"/>
                        </a:rPr>
                        <a:t>企業名稱</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pPr>
                      <a:endParaRPr lang="zh-TW" altLang="en-US" sz="1800" dirty="0">
                        <a:solidFill>
                          <a:schemeClr val="tx1"/>
                        </a:solidFill>
                        <a:latin typeface="Microsoft JhengHei" panose="020B0604030504040204" pitchFamily="34" charset="-120"/>
                        <a:ea typeface="Microsoft JhengHei"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349203011"/>
                  </a:ext>
                </a:extLst>
              </a:tr>
              <a:tr h="358427">
                <a:tc gridSpan="2">
                  <a:txBody>
                    <a:bodyPr/>
                    <a:lstStyle/>
                    <a:p>
                      <a:pPr algn="ctr">
                        <a:lnSpc>
                          <a:spcPct val="100000"/>
                        </a:lnSpc>
                      </a:pPr>
                      <a:r>
                        <a:rPr lang="zh-TW" altLang="en-US" sz="1800" dirty="0">
                          <a:solidFill>
                            <a:schemeClr val="tx1"/>
                          </a:solidFill>
                          <a:latin typeface="Microsoft JhengHei" panose="020B0604030504040204" pitchFamily="34" charset="-120"/>
                          <a:ea typeface="Microsoft JhengHei" panose="020B0604030504040204" pitchFamily="34" charset="-120"/>
                        </a:rPr>
                        <a:t>企業社會責任（佔比</a:t>
                      </a:r>
                      <a:r>
                        <a:rPr lang="en-US" altLang="zh-TW" sz="1800" dirty="0">
                          <a:solidFill>
                            <a:schemeClr val="tx1"/>
                          </a:solidFill>
                          <a:latin typeface="Microsoft JhengHei" panose="020B0604030504040204" pitchFamily="34" charset="-120"/>
                          <a:ea typeface="Microsoft JhengHei" panose="020B0604030504040204" pitchFamily="34" charset="-120"/>
                        </a:rPr>
                        <a:t>5%</a:t>
                      </a:r>
                      <a:r>
                        <a:rPr lang="zh-TW" altLang="en-US" sz="1800" dirty="0">
                          <a:solidFill>
                            <a:schemeClr val="tx1"/>
                          </a:solidFill>
                          <a:latin typeface="Microsoft JhengHei" panose="020B0604030504040204" pitchFamily="34" charset="-120"/>
                          <a:ea typeface="Microsoft JhengHei" panose="020B0604030504040204" pitchFamily="34" charset="-12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lnSpc>
                          <a:spcPct val="100000"/>
                        </a:lnSpc>
                      </a:pPr>
                      <a:endParaRPr lang="zh-TW" altLang="en-US" sz="1600" dirty="0">
                        <a:solidFill>
                          <a:schemeClr val="tx1"/>
                        </a:solidFill>
                        <a:latin typeface="Microsoft JhengHei" panose="020B0604030504040204" pitchFamily="34" charset="-120"/>
                        <a:ea typeface="Microsoft JhengHei"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45936509"/>
                  </a:ext>
                </a:extLst>
              </a:tr>
              <a:tr h="1971349">
                <a:tc grid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zh-TW" altLang="en-US" sz="1400" b="1" kern="1200" dirty="0">
                          <a:solidFill>
                            <a:schemeClr val="tx1"/>
                          </a:solidFill>
                          <a:effectLst/>
                          <a:latin typeface="微軟正黑體" panose="020B0604030504040204" pitchFamily="34" charset="-120"/>
                          <a:ea typeface="微軟正黑體" panose="020B0604030504040204" pitchFamily="34" charset="-120"/>
                          <a:cs typeface="+mn-cs"/>
                        </a:rPr>
                        <a:t>◆</a:t>
                      </a:r>
                      <a:r>
                        <a:rPr lang="zh-TW" altLang="en-US" sz="1400" b="1" kern="1200" dirty="0">
                          <a:solidFill>
                            <a:schemeClr val="tx1"/>
                          </a:solidFill>
                          <a:effectLst/>
                          <a:latin typeface="Microsoft JhengHei" panose="020B0604030504040204" pitchFamily="34" charset="-120"/>
                          <a:ea typeface="Microsoft JhengHei" panose="020B0604030504040204" pitchFamily="34" charset="-120"/>
                          <a:cs typeface="+mn-cs"/>
                        </a:rPr>
                        <a:t>本項最高得</a:t>
                      </a:r>
                      <a:r>
                        <a:rPr lang="en-US"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7</a:t>
                      </a:r>
                      <a:r>
                        <a:rPr lang="en-US" altLang="zh-TW" sz="1400" b="1" kern="1200" dirty="0">
                          <a:solidFill>
                            <a:schemeClr val="tx1"/>
                          </a:solidFill>
                          <a:effectLst/>
                          <a:latin typeface="Microsoft JhengHei" panose="020B0604030504040204" pitchFamily="34" charset="-120"/>
                          <a:ea typeface="Microsoft JhengHei" panose="020B0604030504040204" pitchFamily="34" charset="-120"/>
                        </a:rPr>
                        <a:t>0</a:t>
                      </a:r>
                      <a:r>
                        <a:rPr lang="zh-TW" altLang="en-US" sz="1400" b="1" kern="1200" dirty="0">
                          <a:solidFill>
                            <a:schemeClr val="tx1"/>
                          </a:solidFill>
                          <a:effectLst/>
                          <a:latin typeface="Microsoft JhengHei" panose="020B0604030504040204" pitchFamily="34" charset="-120"/>
                          <a:ea typeface="Microsoft JhengHei" panose="020B0604030504040204" pitchFamily="34" charset="-120"/>
                        </a:rPr>
                        <a:t>分。</a:t>
                      </a:r>
                    </a:p>
                    <a:p>
                      <a:pPr marL="0" marR="0" lvl="0" indent="0" algn="l" defTabSz="685800" rtl="0" eaLnBrk="1" fontAlgn="auto" latinLnBrk="0" hangingPunct="1">
                        <a:lnSpc>
                          <a:spcPct val="100000"/>
                        </a:lnSpc>
                        <a:spcBef>
                          <a:spcPts val="0"/>
                        </a:spcBef>
                        <a:spcAft>
                          <a:spcPts val="0"/>
                        </a:spcAft>
                        <a:buClrTx/>
                        <a:buSzTx/>
                        <a:buFontTx/>
                        <a:buNone/>
                        <a:tabLst/>
                        <a:defRPr/>
                      </a:pPr>
                      <a:r>
                        <a:rPr lang="zh-TW" altLang="en-US" sz="1400" b="1" kern="1200" dirty="0">
                          <a:solidFill>
                            <a:schemeClr val="tx1"/>
                          </a:solidFill>
                          <a:effectLst/>
                          <a:latin typeface="微軟正黑體" panose="020B0604030504040204" pitchFamily="34" charset="-120"/>
                          <a:ea typeface="微軟正黑體" panose="020B0604030504040204" pitchFamily="34" charset="-120"/>
                          <a:cs typeface="+mn-cs"/>
                        </a:rPr>
                        <a:t>◆</a:t>
                      </a:r>
                      <a:r>
                        <a:rPr lang="zh-TW" altLang="zh-TW" sz="1400" b="1" kern="1200" dirty="0">
                          <a:solidFill>
                            <a:schemeClr val="tx1"/>
                          </a:solidFill>
                          <a:effectLst/>
                          <a:latin typeface="Microsoft JhengHei" panose="020B0604030504040204" pitchFamily="34" charset="-120"/>
                          <a:ea typeface="Microsoft JhengHei" panose="020B0604030504040204" pitchFamily="34" charset="-120"/>
                          <a:cs typeface="+mn-cs"/>
                        </a:rPr>
                        <a:t>事業單位配合全民綠生活政策，請檢附相關佐證資料</a:t>
                      </a:r>
                      <a:endParaRPr lang="en-US" altLang="zh-TW" sz="1400" b="1" kern="1200" dirty="0">
                        <a:solidFill>
                          <a:schemeClr val="tx1"/>
                        </a:solidFill>
                        <a:effectLst/>
                        <a:latin typeface="Microsoft JhengHei" panose="020B0604030504040204" pitchFamily="34" charset="-120"/>
                        <a:ea typeface="Microsoft JhengHei" panose="020B0604030504040204" pitchFamily="34" charset="-120"/>
                        <a:cs typeface="+mn-cs"/>
                      </a:endParaRPr>
                    </a:p>
                    <a:p>
                      <a:pPr lvl="0"/>
                      <a:r>
                        <a:rPr lang="en-US"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(1)</a:t>
                      </a:r>
                      <a:r>
                        <a:rPr lang="zh-TW"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事業單位於辦公空間使用節能設備者加</a:t>
                      </a:r>
                      <a:r>
                        <a:rPr lang="en-US"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10</a:t>
                      </a:r>
                      <a:r>
                        <a:rPr lang="zh-TW"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分。</a:t>
                      </a:r>
                    </a:p>
                    <a:p>
                      <a:pPr lvl="0"/>
                      <a:r>
                        <a:rPr lang="en-US"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(2)</a:t>
                      </a:r>
                      <a:r>
                        <a:rPr lang="zh-TW"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事業單位於工作場所進行環境綠美化情形者加</a:t>
                      </a:r>
                      <a:r>
                        <a:rPr lang="en-US"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5</a:t>
                      </a:r>
                      <a:r>
                        <a:rPr lang="zh-TW"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分。</a:t>
                      </a:r>
                    </a:p>
                    <a:p>
                      <a:pPr lvl="0"/>
                      <a:r>
                        <a:rPr lang="en-US"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(3)</a:t>
                      </a:r>
                      <a:r>
                        <a:rPr lang="zh-TW"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事業單位執行垃圾減量及分類者加</a:t>
                      </a:r>
                      <a:r>
                        <a:rPr lang="en-US"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5</a:t>
                      </a:r>
                      <a:r>
                        <a:rPr lang="zh-TW"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分。</a:t>
                      </a:r>
                    </a:p>
                    <a:p>
                      <a:pPr lvl="0"/>
                      <a:r>
                        <a:rPr lang="en-US"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(4)</a:t>
                      </a:r>
                      <a:r>
                        <a:rPr lang="zh-TW"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事業單位響應採購綠色產品</a:t>
                      </a:r>
                      <a:r>
                        <a:rPr lang="en-US"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a:t>
                      </a:r>
                      <a:r>
                        <a:rPr lang="zh-TW"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綠色採購申報平台者加</a:t>
                      </a:r>
                      <a:r>
                        <a:rPr lang="en-US"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20</a:t>
                      </a:r>
                      <a:r>
                        <a:rPr lang="zh-TW"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分。</a:t>
                      </a:r>
                    </a:p>
                    <a:p>
                      <a:pPr lvl="0"/>
                      <a:r>
                        <a:rPr lang="en-US"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(5)</a:t>
                      </a:r>
                      <a:r>
                        <a:rPr lang="zh-TW"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事業單位內部推廣綠色飲食</a:t>
                      </a:r>
                      <a:r>
                        <a:rPr lang="en-US"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a:t>
                      </a:r>
                      <a:r>
                        <a:rPr lang="zh-TW"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蔬食</a:t>
                      </a:r>
                      <a:r>
                        <a:rPr lang="en-US"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 </a:t>
                      </a:r>
                      <a:r>
                        <a:rPr lang="zh-TW"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者加</a:t>
                      </a:r>
                      <a:r>
                        <a:rPr lang="en-US"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20</a:t>
                      </a:r>
                      <a:r>
                        <a:rPr lang="zh-TW"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分。</a:t>
                      </a:r>
                    </a:p>
                    <a:p>
                      <a:r>
                        <a:rPr lang="en-US"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(6)</a:t>
                      </a:r>
                      <a:r>
                        <a:rPr lang="zh-TW"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事業單位以環保、低碳方向規劃員工旅遊行程</a:t>
                      </a:r>
                      <a:r>
                        <a:rPr lang="en-US"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a:t>
                      </a:r>
                      <a:r>
                        <a:rPr lang="zh-TW"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生態遊憩</a:t>
                      </a:r>
                      <a:r>
                        <a:rPr lang="en-US"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a:t>
                      </a:r>
                      <a:r>
                        <a:rPr lang="zh-TW"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環保餐廳</a:t>
                      </a:r>
                      <a:r>
                        <a:rPr lang="en-US"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a:t>
                      </a:r>
                      <a:r>
                        <a:rPr lang="zh-TW"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環保標章旅宿等</a:t>
                      </a:r>
                      <a:r>
                        <a:rPr lang="en-US"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 </a:t>
                      </a:r>
                      <a:r>
                        <a:rPr lang="zh-TW"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加</a:t>
                      </a:r>
                      <a:r>
                        <a:rPr lang="en-US"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10</a:t>
                      </a:r>
                      <a:r>
                        <a:rPr lang="zh-TW"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分。</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053638026"/>
                  </a:ext>
                </a:extLst>
              </a:tr>
              <a:tr h="3973227">
                <a:tc gridSpan="2">
                  <a:txBody>
                    <a:bodyPr/>
                    <a:lstStyle/>
                    <a:p>
                      <a:pPr marL="0" lvl="0" algn="l" defTabSz="685800" rtl="0" eaLnBrk="1" latinLnBrk="0" hangingPunct="1">
                        <a:lnSpc>
                          <a:spcPct val="150000"/>
                        </a:lnSpc>
                      </a:pPr>
                      <a:r>
                        <a:rPr lang="zh-TW" altLang="en-US" sz="1400" kern="1200" dirty="0">
                          <a:solidFill>
                            <a:schemeClr val="tx1"/>
                          </a:solidFill>
                          <a:effectLst/>
                          <a:latin typeface="Microsoft JhengHei" panose="020B0604030504040204" pitchFamily="34" charset="-120"/>
                          <a:ea typeface="Microsoft JhengHei" panose="020B0604030504040204" pitchFamily="34" charset="-120"/>
                          <a:cs typeface="+mn-cs"/>
                        </a:rPr>
                        <a:t>我司</a:t>
                      </a:r>
                      <a:r>
                        <a:rPr lang="zh-TW"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配合全民綠生活政策</a:t>
                      </a:r>
                      <a:r>
                        <a:rPr lang="zh-TW" altLang="en-US" sz="1400" kern="1200" dirty="0">
                          <a:solidFill>
                            <a:schemeClr val="tx1"/>
                          </a:solidFill>
                          <a:effectLst/>
                          <a:latin typeface="Microsoft JhengHei" panose="020B0604030504040204" pitchFamily="34" charset="-120"/>
                          <a:ea typeface="Microsoft JhengHei" panose="020B0604030504040204" pitchFamily="34" charset="-120"/>
                          <a:cs typeface="+mn-cs"/>
                        </a:rPr>
                        <a:t>執行如下：</a:t>
                      </a:r>
                      <a:endParaRPr lang="en-US" altLang="zh-TW" sz="1400" kern="1200" dirty="0">
                        <a:solidFill>
                          <a:schemeClr val="tx1"/>
                        </a:solidFill>
                        <a:effectLst/>
                        <a:latin typeface="Microsoft JhengHei" panose="020B0604030504040204" pitchFamily="34" charset="-120"/>
                        <a:ea typeface="Microsoft JhengHei" panose="020B0604030504040204" pitchFamily="34" charset="-120"/>
                        <a:cs typeface="+mn-cs"/>
                      </a:endParaRPr>
                    </a:p>
                    <a:p>
                      <a:pPr marL="0" lvl="0" algn="l" defTabSz="685800" rtl="0" eaLnBrk="1" latinLnBrk="0" hangingPunct="1">
                        <a:lnSpc>
                          <a:spcPct val="150000"/>
                        </a:lnSpc>
                      </a:pPr>
                      <a:r>
                        <a:rPr lang="en-US"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(1)</a:t>
                      </a:r>
                      <a:r>
                        <a:rPr lang="zh-TW" altLang="en-US" sz="1400" kern="1200" dirty="0">
                          <a:solidFill>
                            <a:schemeClr val="tx1"/>
                          </a:solidFill>
                          <a:effectLst/>
                          <a:latin typeface="Microsoft JhengHei" panose="020B0604030504040204" pitchFamily="34" charset="-120"/>
                          <a:ea typeface="Microsoft JhengHei" panose="020B0604030504040204" pitchFamily="34" charset="-120"/>
                          <a:cs typeface="+mn-cs"/>
                        </a:rPr>
                        <a:t>我司於辦公空間使用節能設備：</a:t>
                      </a:r>
                      <a:r>
                        <a:rPr lang="en-US"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________________________ </a:t>
                      </a:r>
                    </a:p>
                    <a:p>
                      <a:pPr marL="0" lvl="0" algn="l" defTabSz="685800" rtl="0" eaLnBrk="1" latinLnBrk="0" hangingPunct="1">
                        <a:lnSpc>
                          <a:spcPct val="150000"/>
                        </a:lnSpc>
                      </a:pPr>
                      <a:r>
                        <a:rPr lang="en-US"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(2)</a:t>
                      </a:r>
                      <a:r>
                        <a:rPr lang="zh-TW" altLang="en-US" sz="1400" kern="1200" dirty="0">
                          <a:solidFill>
                            <a:schemeClr val="tx1"/>
                          </a:solidFill>
                          <a:effectLst/>
                          <a:latin typeface="Microsoft JhengHei" panose="020B0604030504040204" pitchFamily="34" charset="-120"/>
                          <a:ea typeface="Microsoft JhengHei" panose="020B0604030504040204" pitchFamily="34" charset="-120"/>
                          <a:cs typeface="+mn-cs"/>
                        </a:rPr>
                        <a:t>我司於工作環境綠美化措施內容：</a:t>
                      </a:r>
                      <a:r>
                        <a:rPr lang="en-US"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________________________ </a:t>
                      </a:r>
                      <a:endParaRPr lang="zh-TW" altLang="en-US" sz="1400" kern="1200" dirty="0">
                        <a:solidFill>
                          <a:schemeClr val="tx1"/>
                        </a:solidFill>
                        <a:effectLst/>
                        <a:latin typeface="Microsoft JhengHei" panose="020B0604030504040204" pitchFamily="34" charset="-120"/>
                        <a:ea typeface="Microsoft JhengHei" panose="020B0604030504040204" pitchFamily="34" charset="-120"/>
                        <a:cs typeface="+mn-cs"/>
                      </a:endParaRPr>
                    </a:p>
                    <a:p>
                      <a:pPr marL="0" lvl="0" algn="l" defTabSz="685800" rtl="0" eaLnBrk="1" latinLnBrk="0" hangingPunct="1">
                        <a:lnSpc>
                          <a:spcPct val="150000"/>
                        </a:lnSpc>
                      </a:pPr>
                      <a:r>
                        <a:rPr lang="en-US"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(3)</a:t>
                      </a:r>
                      <a:r>
                        <a:rPr lang="zh-TW" altLang="en-US" sz="1400" kern="1200" dirty="0">
                          <a:solidFill>
                            <a:schemeClr val="tx1"/>
                          </a:solidFill>
                          <a:effectLst/>
                          <a:latin typeface="Microsoft JhengHei" panose="020B0604030504040204" pitchFamily="34" charset="-120"/>
                          <a:ea typeface="Microsoft JhengHei" panose="020B0604030504040204" pitchFamily="34" charset="-120"/>
                          <a:cs typeface="+mn-cs"/>
                        </a:rPr>
                        <a:t>我司於垃圾減量及分類措施：</a:t>
                      </a:r>
                      <a:r>
                        <a:rPr lang="en-US"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________________________ </a:t>
                      </a:r>
                      <a:endParaRPr lang="zh-TW" altLang="en-US" sz="1400" kern="1200" dirty="0">
                        <a:solidFill>
                          <a:schemeClr val="tx1"/>
                        </a:solidFill>
                        <a:effectLst/>
                        <a:latin typeface="Microsoft JhengHei" panose="020B0604030504040204" pitchFamily="34" charset="-120"/>
                        <a:ea typeface="Microsoft JhengHei" panose="020B0604030504040204" pitchFamily="34" charset="-120"/>
                        <a:cs typeface="+mn-cs"/>
                      </a:endParaRPr>
                    </a:p>
                    <a:p>
                      <a:pPr marL="0" marR="0" lvl="0" indent="0" algn="l" defTabSz="685800" rtl="0" eaLnBrk="1" fontAlgn="auto" latinLnBrk="0" hangingPunct="1">
                        <a:lnSpc>
                          <a:spcPct val="150000"/>
                        </a:lnSpc>
                        <a:spcBef>
                          <a:spcPts val="0"/>
                        </a:spcBef>
                        <a:spcAft>
                          <a:spcPts val="0"/>
                        </a:spcAft>
                        <a:buClrTx/>
                        <a:buSzTx/>
                        <a:buFontTx/>
                        <a:buNone/>
                        <a:tabLst/>
                        <a:defRPr/>
                      </a:pPr>
                      <a:r>
                        <a:rPr lang="en-US"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(4)</a:t>
                      </a:r>
                      <a:r>
                        <a:rPr lang="zh-TW" altLang="en-US" sz="1400" kern="1200" dirty="0">
                          <a:solidFill>
                            <a:schemeClr val="tx1"/>
                          </a:solidFill>
                          <a:effectLst/>
                          <a:latin typeface="Microsoft JhengHei" panose="020B0604030504040204" pitchFamily="34" charset="-120"/>
                          <a:ea typeface="Microsoft JhengHei" panose="020B0604030504040204" pitchFamily="34" charset="-120"/>
                          <a:cs typeface="+mn-cs"/>
                        </a:rPr>
                        <a:t>我司響應綠色採購情形：</a:t>
                      </a:r>
                      <a:r>
                        <a:rPr lang="en-US"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________________________ </a:t>
                      </a:r>
                      <a:endParaRPr lang="zh-TW" altLang="en-US" sz="1400" kern="1200" dirty="0">
                        <a:solidFill>
                          <a:schemeClr val="tx1"/>
                        </a:solidFill>
                        <a:effectLst/>
                        <a:latin typeface="Microsoft JhengHei" panose="020B0604030504040204" pitchFamily="34" charset="-120"/>
                        <a:ea typeface="Microsoft JhengHei" panose="020B0604030504040204" pitchFamily="34" charset="-120"/>
                        <a:cs typeface="+mn-cs"/>
                      </a:endParaRPr>
                    </a:p>
                    <a:p>
                      <a:pPr marL="0" lvl="0" algn="l" defTabSz="685800" rtl="0" eaLnBrk="1" latinLnBrk="0" hangingPunct="1">
                        <a:lnSpc>
                          <a:spcPct val="150000"/>
                        </a:lnSpc>
                      </a:pPr>
                      <a:r>
                        <a:rPr lang="zh-TW" altLang="en-US" sz="1400" kern="1200" dirty="0">
                          <a:solidFill>
                            <a:schemeClr val="tx1"/>
                          </a:solidFill>
                          <a:effectLst/>
                          <a:latin typeface="Microsoft JhengHei" panose="020B0604030504040204" pitchFamily="34" charset="-120"/>
                          <a:ea typeface="Microsoft JhengHei" panose="020B0604030504040204" pitchFamily="34" charset="-120"/>
                          <a:cs typeface="+mn-cs"/>
                        </a:rPr>
                        <a:t>     是否使用綠色採購申報平台：</a:t>
                      </a:r>
                      <a:r>
                        <a:rPr lang="zh-TW" altLang="en-US" sz="1800" kern="1200" dirty="0">
                          <a:solidFill>
                            <a:schemeClr val="tx1"/>
                          </a:solidFill>
                          <a:effectLst/>
                          <a:latin typeface="Microsoft JhengHei" panose="020B0604030504040204" pitchFamily="34" charset="-120"/>
                          <a:ea typeface="Microsoft JhengHei" panose="020B0604030504040204" pitchFamily="34" charset="-120"/>
                          <a:cs typeface="+mn-cs"/>
                        </a:rPr>
                        <a:t>□</a:t>
                      </a:r>
                      <a:r>
                        <a:rPr lang="zh-TW" altLang="en-US" sz="1400" kern="1200" dirty="0">
                          <a:solidFill>
                            <a:schemeClr val="tx1"/>
                          </a:solidFill>
                          <a:effectLst/>
                          <a:latin typeface="Microsoft JhengHei" panose="020B0604030504040204" pitchFamily="34" charset="-120"/>
                          <a:ea typeface="Microsoft JhengHei" panose="020B0604030504040204" pitchFamily="34" charset="-120"/>
                          <a:cs typeface="+mn-cs"/>
                        </a:rPr>
                        <a:t>是／</a:t>
                      </a:r>
                      <a:r>
                        <a:rPr lang="zh-TW" altLang="en-US" sz="1800" kern="1200" dirty="0">
                          <a:solidFill>
                            <a:schemeClr val="tx1"/>
                          </a:solidFill>
                          <a:effectLst/>
                          <a:latin typeface="Microsoft JhengHei" panose="020B0604030504040204" pitchFamily="34" charset="-120"/>
                          <a:ea typeface="Microsoft JhengHei" panose="020B0604030504040204" pitchFamily="34" charset="-120"/>
                          <a:cs typeface="+mn-cs"/>
                        </a:rPr>
                        <a:t>□</a:t>
                      </a:r>
                      <a:r>
                        <a:rPr lang="zh-TW" altLang="en-US" sz="1400" kern="1200" dirty="0">
                          <a:solidFill>
                            <a:schemeClr val="tx1"/>
                          </a:solidFill>
                          <a:effectLst/>
                          <a:latin typeface="Microsoft JhengHei" panose="020B0604030504040204" pitchFamily="34" charset="-120"/>
                          <a:ea typeface="Microsoft JhengHei" panose="020B0604030504040204" pitchFamily="34" charset="-120"/>
                          <a:cs typeface="+mn-cs"/>
                        </a:rPr>
                        <a:t>否 </a:t>
                      </a:r>
                    </a:p>
                    <a:p>
                      <a:pPr marL="0" lvl="0" algn="l" defTabSz="685800" rtl="0" eaLnBrk="1" latinLnBrk="0" hangingPunct="1">
                        <a:lnSpc>
                          <a:spcPct val="150000"/>
                        </a:lnSpc>
                      </a:pPr>
                      <a:r>
                        <a:rPr lang="en-US"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(5)</a:t>
                      </a:r>
                      <a:r>
                        <a:rPr lang="zh-TW" altLang="en-US" sz="1400" kern="1200" dirty="0">
                          <a:solidFill>
                            <a:schemeClr val="tx1"/>
                          </a:solidFill>
                          <a:effectLst/>
                          <a:latin typeface="Microsoft JhengHei" panose="020B0604030504040204" pitchFamily="34" charset="-120"/>
                          <a:ea typeface="Microsoft JhengHei" panose="020B0604030504040204" pitchFamily="34" charset="-120"/>
                          <a:cs typeface="+mn-cs"/>
                        </a:rPr>
                        <a:t>我司於內部推廣綠色飲食（蔬食）措施（如：活動</a:t>
                      </a:r>
                      <a:r>
                        <a:rPr lang="en-US"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a:t>
                      </a:r>
                      <a:r>
                        <a:rPr lang="zh-TW" altLang="en-US" sz="1400" kern="1200" dirty="0">
                          <a:solidFill>
                            <a:schemeClr val="tx1"/>
                          </a:solidFill>
                          <a:effectLst/>
                          <a:latin typeface="Microsoft JhengHei" panose="020B0604030504040204" pitchFamily="34" charset="-120"/>
                          <a:ea typeface="Microsoft JhengHei" panose="020B0604030504040204" pitchFamily="34" charset="-120"/>
                          <a:cs typeface="+mn-cs"/>
                        </a:rPr>
                        <a:t>餐食</a:t>
                      </a:r>
                      <a:r>
                        <a:rPr lang="en-US"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a:t>
                      </a:r>
                      <a:r>
                        <a:rPr lang="zh-TW" altLang="en-US" sz="1400" kern="1200" dirty="0">
                          <a:solidFill>
                            <a:schemeClr val="tx1"/>
                          </a:solidFill>
                          <a:effectLst/>
                          <a:latin typeface="Microsoft JhengHei" panose="020B0604030504040204" pitchFamily="34" charset="-120"/>
                          <a:ea typeface="Microsoft JhengHei" panose="020B0604030504040204" pitchFamily="34" charset="-120"/>
                          <a:cs typeface="+mn-cs"/>
                        </a:rPr>
                        <a:t>日常供應）：  </a:t>
                      </a:r>
                      <a:endParaRPr lang="en-US" altLang="zh-TW" sz="1400" kern="1200" dirty="0">
                        <a:solidFill>
                          <a:schemeClr val="tx1"/>
                        </a:solidFill>
                        <a:effectLst/>
                        <a:latin typeface="Microsoft JhengHei" panose="020B0604030504040204" pitchFamily="34" charset="-120"/>
                        <a:ea typeface="Microsoft JhengHei" panose="020B0604030504040204" pitchFamily="34" charset="-120"/>
                        <a:cs typeface="+mn-cs"/>
                      </a:endParaRPr>
                    </a:p>
                    <a:p>
                      <a:pPr marL="0" lvl="0" algn="l" defTabSz="685800" rtl="0" eaLnBrk="1" latinLnBrk="0" hangingPunct="1">
                        <a:lnSpc>
                          <a:spcPct val="150000"/>
                        </a:lnSpc>
                      </a:pPr>
                      <a:r>
                        <a:rPr lang="zh-TW" altLang="en-US" sz="1400" kern="1200" dirty="0">
                          <a:solidFill>
                            <a:schemeClr val="tx1"/>
                          </a:solidFill>
                          <a:effectLst/>
                          <a:latin typeface="Microsoft JhengHei" panose="020B0604030504040204" pitchFamily="34" charset="-120"/>
                          <a:ea typeface="Microsoft JhengHei" panose="020B0604030504040204" pitchFamily="34" charset="-120"/>
                          <a:cs typeface="+mn-cs"/>
                        </a:rPr>
                        <a:t>     </a:t>
                      </a:r>
                      <a:r>
                        <a:rPr lang="en-US"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________________________ </a:t>
                      </a:r>
                    </a:p>
                    <a:p>
                      <a:pPr marL="0" lvl="0" algn="l" defTabSz="685800" rtl="0" eaLnBrk="1" latinLnBrk="0" hangingPunct="1">
                        <a:lnSpc>
                          <a:spcPct val="150000"/>
                        </a:lnSpc>
                      </a:pPr>
                      <a:r>
                        <a:rPr lang="en-US"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(6)</a:t>
                      </a:r>
                      <a:r>
                        <a:rPr lang="zh-TW" altLang="en-US" sz="1400" kern="1200" dirty="0">
                          <a:solidFill>
                            <a:schemeClr val="tx1"/>
                          </a:solidFill>
                          <a:effectLst/>
                          <a:latin typeface="Microsoft JhengHei" panose="020B0604030504040204" pitchFamily="34" charset="-120"/>
                          <a:ea typeface="Microsoft JhengHei" panose="020B0604030504040204" pitchFamily="34" charset="-120"/>
                          <a:cs typeface="+mn-cs"/>
                        </a:rPr>
                        <a:t>我司員工旅遊採環保</a:t>
                      </a:r>
                      <a:r>
                        <a:rPr lang="en-US"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a:t>
                      </a:r>
                      <a:r>
                        <a:rPr lang="zh-TW" altLang="en-US" sz="1400" kern="1200" dirty="0">
                          <a:solidFill>
                            <a:schemeClr val="tx1"/>
                          </a:solidFill>
                          <a:effectLst/>
                          <a:latin typeface="Microsoft JhengHei" panose="020B0604030504040204" pitchFamily="34" charset="-120"/>
                          <a:ea typeface="Microsoft JhengHei" panose="020B0604030504040204" pitchFamily="34" charset="-120"/>
                          <a:cs typeface="+mn-cs"/>
                        </a:rPr>
                        <a:t>低碳規劃情形（如</a:t>
                      </a:r>
                      <a:r>
                        <a:rPr lang="en-US"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a:t>
                      </a:r>
                      <a:r>
                        <a:rPr lang="zh-TW" altLang="en-US" sz="1400" kern="1200" dirty="0">
                          <a:solidFill>
                            <a:schemeClr val="tx1"/>
                          </a:solidFill>
                          <a:effectLst/>
                          <a:latin typeface="Microsoft JhengHei" panose="020B0604030504040204" pitchFamily="34" charset="-120"/>
                          <a:ea typeface="Microsoft JhengHei" panose="020B0604030504040204" pitchFamily="34" charset="-120"/>
                          <a:cs typeface="+mn-cs"/>
                        </a:rPr>
                        <a:t>生態遊憩</a:t>
                      </a:r>
                      <a:r>
                        <a:rPr lang="en-US"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a:t>
                      </a:r>
                      <a:r>
                        <a:rPr lang="zh-TW" altLang="en-US" sz="1400" kern="1200" dirty="0">
                          <a:solidFill>
                            <a:schemeClr val="tx1"/>
                          </a:solidFill>
                          <a:effectLst/>
                          <a:latin typeface="Microsoft JhengHei" panose="020B0604030504040204" pitchFamily="34" charset="-120"/>
                          <a:ea typeface="Microsoft JhengHei" panose="020B0604030504040204" pitchFamily="34" charset="-120"/>
                          <a:cs typeface="+mn-cs"/>
                        </a:rPr>
                        <a:t>環保餐廳</a:t>
                      </a:r>
                      <a:r>
                        <a:rPr lang="en-US"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a:t>
                      </a:r>
                      <a:r>
                        <a:rPr lang="zh-TW" altLang="en-US" sz="1400" kern="1200" dirty="0">
                          <a:solidFill>
                            <a:schemeClr val="tx1"/>
                          </a:solidFill>
                          <a:effectLst/>
                          <a:latin typeface="Microsoft JhengHei" panose="020B0604030504040204" pitchFamily="34" charset="-120"/>
                          <a:ea typeface="Microsoft JhengHei" panose="020B0604030504040204" pitchFamily="34" charset="-120"/>
                          <a:cs typeface="+mn-cs"/>
                        </a:rPr>
                        <a:t>綠色旅宿</a:t>
                      </a:r>
                      <a:endParaRPr lang="en-US" altLang="zh-TW" sz="1400" kern="1200" dirty="0">
                        <a:solidFill>
                          <a:schemeClr val="tx1"/>
                        </a:solidFill>
                        <a:effectLst/>
                        <a:latin typeface="Microsoft JhengHei" panose="020B0604030504040204" pitchFamily="34" charset="-120"/>
                        <a:ea typeface="Microsoft JhengHei" panose="020B0604030504040204" pitchFamily="34" charset="-120"/>
                        <a:cs typeface="+mn-cs"/>
                      </a:endParaRPr>
                    </a:p>
                    <a:p>
                      <a:pPr marL="0" lvl="0" algn="l" defTabSz="685800" rtl="0" eaLnBrk="1" latinLnBrk="0" hangingPunct="1">
                        <a:lnSpc>
                          <a:spcPct val="150000"/>
                        </a:lnSpc>
                      </a:pPr>
                      <a:r>
                        <a:rPr lang="zh-TW" altLang="en-US" sz="1400" kern="1200" dirty="0">
                          <a:solidFill>
                            <a:schemeClr val="tx1"/>
                          </a:solidFill>
                          <a:effectLst/>
                          <a:latin typeface="Microsoft JhengHei" panose="020B0604030504040204" pitchFamily="34" charset="-120"/>
                          <a:ea typeface="Microsoft JhengHei" panose="020B0604030504040204" pitchFamily="34" charset="-120"/>
                          <a:cs typeface="+mn-cs"/>
                        </a:rPr>
                        <a:t>     等）：</a:t>
                      </a:r>
                      <a:r>
                        <a:rPr lang="en-US" altLang="zh-TW" sz="1400" kern="1200" dirty="0">
                          <a:solidFill>
                            <a:schemeClr val="tx1"/>
                          </a:solidFill>
                          <a:effectLst/>
                          <a:latin typeface="Microsoft JhengHei" panose="020B0604030504040204" pitchFamily="34" charset="-120"/>
                          <a:ea typeface="Microsoft JhengHei" panose="020B0604030504040204" pitchFamily="34" charset="-120"/>
                          <a:cs typeface="+mn-cs"/>
                        </a:rPr>
                        <a:t>________________________ </a:t>
                      </a:r>
                    </a:p>
                    <a:p>
                      <a:pPr marL="0" lvl="0" algn="l" defTabSz="685800" rtl="0" eaLnBrk="1" latinLnBrk="0" hangingPunct="1"/>
                      <a:endParaRPr lang="zh-TW" altLang="en-US" sz="1400" kern="1200" dirty="0">
                        <a:solidFill>
                          <a:schemeClr val="tx1"/>
                        </a:solidFill>
                        <a:effectLst/>
                        <a:latin typeface="Microsoft JhengHei" panose="020B0604030504040204" pitchFamily="34" charset="-120"/>
                        <a:ea typeface="Microsoft JhengHei" panose="020B0604030504040204" pitchFamily="34" charset="-120"/>
                        <a:cs typeface="+mn-cs"/>
                      </a:endParaRPr>
                    </a:p>
                    <a:p>
                      <a:pPr marL="0" algn="l" defTabSz="685800" rtl="0" eaLnBrk="1" latinLnBrk="0" hangingPunct="1">
                        <a:lnSpc>
                          <a:spcPct val="100000"/>
                        </a:lnSpc>
                      </a:pPr>
                      <a:endPar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endParaRPr>
                    </a:p>
                    <a:p>
                      <a:endParaRPr lang="zh-TW" altLang="en-US" sz="1400" dirty="0"/>
                    </a:p>
                    <a:p>
                      <a:pPr marL="0" marR="0" lvl="0" indent="0" algn="l" defTabSz="685800" rtl="0" eaLnBrk="1" fontAlgn="auto" latinLnBrk="0" hangingPunct="1">
                        <a:lnSpc>
                          <a:spcPct val="100000"/>
                        </a:lnSpc>
                        <a:spcBef>
                          <a:spcPts val="0"/>
                        </a:spcBef>
                        <a:spcAft>
                          <a:spcPts val="0"/>
                        </a:spcAft>
                        <a:buClrTx/>
                        <a:buSzTx/>
                        <a:buFontTx/>
                        <a:buNone/>
                        <a:tabLst/>
                        <a:defRPr/>
                      </a:pPr>
                      <a:r>
                        <a:rPr lang="zh-TW" altLang="en-US" sz="1400" b="1" kern="1200" dirty="0">
                          <a:solidFill>
                            <a:schemeClr val="tx1"/>
                          </a:solidFill>
                          <a:effectLst/>
                          <a:latin typeface="微軟正黑體" panose="020B0604030504040204" pitchFamily="34" charset="-120"/>
                          <a:ea typeface="微軟正黑體" panose="020B0604030504040204" pitchFamily="34" charset="-120"/>
                          <a:cs typeface="+mn-cs"/>
                        </a:rPr>
                        <a:t>◆</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得分：</a:t>
                      </a: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______</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分。</a:t>
                      </a:r>
                      <a:endParaRPr lang="en-US" altLang="zh-TW" sz="1400" dirty="0">
                        <a:solidFill>
                          <a:schemeClr val="tx1"/>
                        </a:solidFill>
                        <a:latin typeface="Microsoft JhengHei" panose="020B0604030504040204" pitchFamily="34" charset="-120"/>
                        <a:ea typeface="Microsoft JhengHei" panose="020B0604030504040204" pitchFamily="34" charset="-120"/>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US" altLang="zh-TW" sz="1400" kern="1200" dirty="0">
                          <a:solidFill>
                            <a:schemeClr val="dk1"/>
                          </a:solidFill>
                          <a:effectLst/>
                          <a:latin typeface="Microsoft JhengHei" panose="020B0604030504040204" pitchFamily="34" charset="-120"/>
                          <a:ea typeface="Microsoft JhengHei" panose="020B0604030504040204" pitchFamily="34" charset="-120"/>
                          <a:cs typeface="+mn-cs"/>
                        </a:rPr>
                        <a:t>※</a:t>
                      </a:r>
                      <a:r>
                        <a:rPr lang="zh-TW" altLang="en-US" sz="1400" kern="1200" dirty="0">
                          <a:solidFill>
                            <a:schemeClr val="dk1"/>
                          </a:solidFill>
                          <a:effectLst/>
                          <a:latin typeface="Microsoft JhengHei" panose="020B0604030504040204" pitchFamily="34" charset="-120"/>
                          <a:ea typeface="Microsoft JhengHei" panose="020B0604030504040204" pitchFamily="34" charset="-120"/>
                          <a:cs typeface="+mn-cs"/>
                        </a:rPr>
                        <a:t>須檢附佐證資料。</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zh-TW" altLang="en-US"/>
                    </a:p>
                  </a:txBody>
                  <a:tcPr/>
                </a:tc>
                <a:extLst>
                  <a:ext uri="{0D108BD9-81ED-4DB2-BD59-A6C34878D82A}">
                    <a16:rowId xmlns:a16="http://schemas.microsoft.com/office/drawing/2014/main" val="1008683970"/>
                  </a:ext>
                </a:extLst>
              </a:tr>
            </a:tbl>
          </a:graphicData>
        </a:graphic>
      </p:graphicFrame>
    </p:spTree>
    <p:extLst>
      <p:ext uri="{BB962C8B-B14F-4D97-AF65-F5344CB8AC3E}">
        <p14:creationId xmlns:p14="http://schemas.microsoft.com/office/powerpoint/2010/main" val="4073558958"/>
      </p:ext>
    </p:extLst>
  </p:cSld>
  <p:clrMapOvr>
    <a:masterClrMapping/>
  </p:clrMapOvr>
</p:sld>
</file>

<file path=ppt/theme/theme1.xml><?xml version="1.0" encoding="utf-8"?>
<a:theme xmlns:a="http://schemas.openxmlformats.org/drawingml/2006/main" name="Office 佈景主題">
  <a:themeElements>
    <a:clrScheme name="Office 佈景主題">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佈景主題">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佈景主題">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590</TotalTime>
  <Words>3790</Words>
  <Application>Microsoft Office PowerPoint</Application>
  <PresentationFormat>A4 紙張 (210x297 公釐)</PresentationFormat>
  <Paragraphs>281</Paragraphs>
  <Slides>9</Slides>
  <Notes>9</Notes>
  <HiddenSlides>0</HiddenSlides>
  <MMClips>0</MMClips>
  <ScaleCrop>false</ScaleCrop>
  <HeadingPairs>
    <vt:vector size="6" baseType="variant">
      <vt:variant>
        <vt:lpstr>使用字型</vt:lpstr>
      </vt:variant>
      <vt:variant>
        <vt:i4>5</vt:i4>
      </vt:variant>
      <vt:variant>
        <vt:lpstr>佈景主題</vt:lpstr>
      </vt:variant>
      <vt:variant>
        <vt:i4>1</vt:i4>
      </vt:variant>
      <vt:variant>
        <vt:lpstr>投影片標題</vt:lpstr>
      </vt:variant>
      <vt:variant>
        <vt:i4>9</vt:i4>
      </vt:variant>
    </vt:vector>
  </HeadingPairs>
  <TitlesOfParts>
    <vt:vector size="15" baseType="lpstr">
      <vt:lpstr>Microsoft JhengHei</vt:lpstr>
      <vt:lpstr>Microsoft JhengHei</vt:lpstr>
      <vt:lpstr>Aptos</vt:lpstr>
      <vt:lpstr>Aptos Display</vt:lpstr>
      <vt:lpstr>Arial</vt:lpstr>
      <vt:lpstr>Office 佈景主題</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劉玟秀</dc:creator>
  <cp:lastModifiedBy>USER</cp:lastModifiedBy>
  <cp:revision>32</cp:revision>
  <dcterms:created xsi:type="dcterms:W3CDTF">2024-06-18T06:18:47Z</dcterms:created>
  <dcterms:modified xsi:type="dcterms:W3CDTF">2026-04-29T10:11:06Z</dcterms:modified>
</cp:coreProperties>
</file>